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2" r:id="rId1"/>
    <p:sldMasterId id="2147483653" r:id="rId2"/>
    <p:sldMasterId id="2147483654" r:id="rId3"/>
    <p:sldMasterId id="2147483655" r:id="rId4"/>
    <p:sldMasterId id="2147483656" r:id="rId5"/>
  </p:sldMasterIdLst>
  <p:notesMasterIdLst>
    <p:notesMasterId r:id="rId30"/>
  </p:notesMasterIdLst>
  <p:handoutMasterIdLst>
    <p:handoutMasterId r:id="rId31"/>
  </p:handoutMasterIdLst>
  <p:sldIdLst>
    <p:sldId id="287" r:id="rId6"/>
    <p:sldId id="302" r:id="rId7"/>
    <p:sldId id="303" r:id="rId8"/>
    <p:sldId id="304" r:id="rId9"/>
    <p:sldId id="305" r:id="rId10"/>
    <p:sldId id="292" r:id="rId11"/>
    <p:sldId id="301" r:id="rId12"/>
    <p:sldId id="294" r:id="rId13"/>
    <p:sldId id="297" r:id="rId14"/>
    <p:sldId id="296" r:id="rId15"/>
    <p:sldId id="295" r:id="rId16"/>
    <p:sldId id="299" r:id="rId17"/>
    <p:sldId id="300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6" r:id="rId28"/>
    <p:sldId id="317" r:id="rId29"/>
  </p:sldIdLst>
  <p:sldSz cx="9144000" cy="6858000" type="screen4x3"/>
  <p:notesSz cx="6858000" cy="9144000"/>
  <p:embeddedFontLst>
    <p:embeddedFont>
      <p:font typeface="Lucida Sans Unicode" pitchFamily="34" charset="0"/>
      <p:regular r:id="rId32"/>
    </p:embeddedFont>
    <p:embeddedFont>
      <p:font typeface="Verdana" pitchFamily="34" charset="0"/>
      <p:regular r:id="rId33"/>
      <p:bold r:id="rId34"/>
      <p:italic r:id="rId35"/>
      <p:boldItalic r:id="rId36"/>
    </p:embeddedFont>
    <p:embeddedFont>
      <p:font typeface="굴림" pitchFamily="34" charset="-127"/>
      <p:regular r:id="rId37"/>
    </p:embeddedFont>
    <p:embeddedFont>
      <p:font typeface="Mirror"/>
      <p:regular r:id="rId38"/>
      <p:bold r:id="rId39"/>
      <p:italic r:id="rId40"/>
    </p:embeddedFont>
    <p:embeddedFont>
      <p:font typeface="맑은 고딕" pitchFamily="34" charset="-127"/>
      <p:regular r:id="rId41"/>
      <p:bold r:id="rId42"/>
    </p:embeddedFont>
    <p:embeddedFont>
      <p:font typeface="Lucida Console" pitchFamily="49" charset="0"/>
      <p:regular r:id="rId43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969696"/>
    <a:srgbClr val="808080"/>
    <a:srgbClr val="FF33CC"/>
    <a:srgbClr val="FF0000"/>
    <a:srgbClr val="FF0066"/>
    <a:srgbClr val="66FF66"/>
    <a:srgbClr val="FF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1620" y="-102"/>
      </p:cViewPr>
      <p:guideLst>
        <p:guide orient="horz" pos="1995"/>
        <p:guide pos="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22"/>
    </p:cViewPr>
  </p:sorterViewPr>
  <p:notesViewPr>
    <p:cSldViewPr snapToGrid="0">
      <p:cViewPr>
        <p:scale>
          <a:sx n="100" d="100"/>
          <a:sy n="100" d="100"/>
        </p:scale>
        <p:origin x="-102" y="1224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2BF2C7E-D739-4BCF-9221-450868E863C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BCD8922-7CC3-4AE9-8D05-86C9D95F3DD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365019-3C4D-421E-9766-01AC4EECF817}" type="slidenum">
              <a:rPr lang="en-US"/>
              <a:pPr/>
              <a:t>1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C7ACAA-6B24-4B17-9CCE-95B0A3F40BAC}" type="slidenum">
              <a:rPr lang="en-US"/>
              <a:pPr/>
              <a:t>10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4FD070-72EE-45BA-970E-12CF03DBA18A}" type="slidenum">
              <a:rPr lang="en-US"/>
              <a:pPr/>
              <a:t>11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AC265-7829-4DC4-8343-34FB997FB61E}" type="slidenum">
              <a:rPr lang="en-US"/>
              <a:pPr/>
              <a:t>12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F9E92-F2F4-4473-9685-631ABB98126D}" type="slidenum">
              <a:rPr lang="en-US"/>
              <a:pPr/>
              <a:t>13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4D66F6-7A80-4C20-BBDE-D4DB1841335F}" type="slidenum">
              <a:rPr lang="en-US" altLang="ko-KR"/>
              <a:pPr/>
              <a:t>2</a:t>
            </a:fld>
            <a:endParaRPr lang="en-US" altLang="ko-KR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B29F0F-D47E-45BE-8167-340DF4A3195D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E0D060-59D5-42D1-AFFF-887B412AE669}" type="slidenum">
              <a:rPr lang="en-US"/>
              <a:pPr/>
              <a:t>4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E243B5-AB63-47B4-A345-D4C5244825BE}" type="slidenum">
              <a:rPr lang="en-US"/>
              <a:pPr/>
              <a:t>5</a:t>
            </a:fld>
            <a:endParaRPr 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80C51B-F677-4C66-A060-85904A35438A}" type="slidenum">
              <a:rPr lang="en-US"/>
              <a:pPr/>
              <a:t>6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6DD950-26F6-45C1-9AC1-EFA4314ED8B3}" type="slidenum">
              <a:rPr lang="en-US"/>
              <a:pPr/>
              <a:t>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0285CF-2364-4598-A72A-3E8D3A87EA60}" type="slidenum">
              <a:rPr lang="en-US"/>
              <a:pPr/>
              <a:t>8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B9B6A2-8F6F-4BC5-B9E4-0DB0756B9361}" type="slidenum">
              <a:rPr lang="en-US"/>
              <a:pPr/>
              <a:t>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4300"/>
            <a:ext cx="2057400" cy="6013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"/>
            <a:ext cx="6019800" cy="6013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002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002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4300"/>
            <a:ext cx="2057400" cy="6013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"/>
            <a:ext cx="6019800" cy="6013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002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002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4300"/>
            <a:ext cx="2057400" cy="6013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"/>
            <a:ext cx="6019800" cy="6013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002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002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002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002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4300"/>
            <a:ext cx="2057400" cy="6013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"/>
            <a:ext cx="6019800" cy="6013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6308725"/>
            <a:ext cx="9144000" cy="36036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836613"/>
            <a:ext cx="1331913" cy="144462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331913" y="836613"/>
            <a:ext cx="1871662" cy="14446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963613" y="6550025"/>
            <a:ext cx="8180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>
                <a:latin typeface="Lucida Console" pitchFamily="49" charset="0"/>
              </a:rPr>
              <a:t>Chapter 4 – </a:t>
            </a:r>
            <a:r>
              <a:rPr lang="en-US"/>
              <a:t>Planning</a:t>
            </a:r>
            <a:endParaRPr lang="en-US">
              <a:latin typeface="Lucida Console" pitchFamily="49" charset="0"/>
            </a:endParaRPr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1628775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81CA1D0-D6B3-4474-B166-4EE94FFE33DC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7B04CC-6D89-49A5-BD8D-ECF9599042A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05ABE4-980A-4B17-B532-B6F2D65E3B79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6E9ED-F067-4AAB-8A65-A93BE45E722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851AFB-4B9C-4BDF-BBD3-7AC3A39CB4C9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770074-6029-4F38-9A1E-94A181BBD107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BC8F4B-CBEE-49CD-8154-3B521F7D5F1C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917031-5E95-4E2A-B4C1-DA8E977A18B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B644F7-5CCB-4F7A-9666-5DD284A5C75C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05D571-BE33-4551-A697-8A62F2F61B2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3BCA4-8492-4AA9-9257-9613B7925CAA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48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9572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1027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28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749575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grpSp>
          <p:nvGrpSpPr>
            <p:cNvPr id="1041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043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49582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102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034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959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4300"/>
            <a:ext cx="82296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32" name="Text Box 24"/>
          <p:cNvSpPr txBox="1">
            <a:spLocks noChangeArrowheads="1"/>
          </p:cNvSpPr>
          <p:nvPr userDrawn="1"/>
        </p:nvSpPr>
        <p:spPr bwMode="auto">
          <a:xfrm>
            <a:off x="963613" y="6550025"/>
            <a:ext cx="8180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>
                <a:latin typeface="Lucida Console" pitchFamily="49" charset="0"/>
              </a:rPr>
              <a:t>Chapter 4 – </a:t>
            </a:r>
            <a:r>
              <a:rPr lang="en-US"/>
              <a:t>Planning</a:t>
            </a:r>
            <a:endParaRPr lang="en-US">
              <a:latin typeface="Lucida Console" pitchFamily="49" charset="0"/>
            </a:endParaRPr>
          </a:p>
        </p:txBody>
      </p:sp>
      <p:pic>
        <p:nvPicPr>
          <p:cNvPr id="1033" name="Picture 25" descr="AI-Logo-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0825" y="6308725"/>
            <a:ext cx="5762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072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059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2051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052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75059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grpSp>
          <p:nvGrpSpPr>
            <p:cNvPr id="2065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2067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0606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2053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2058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9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2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0614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4300"/>
            <a:ext cx="82296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2055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6" name="Text Box 24"/>
          <p:cNvSpPr txBox="1">
            <a:spLocks noChangeArrowheads="1"/>
          </p:cNvSpPr>
          <p:nvPr userDrawn="1"/>
        </p:nvSpPr>
        <p:spPr bwMode="auto">
          <a:xfrm>
            <a:off x="963613" y="6550025"/>
            <a:ext cx="8180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>
                <a:latin typeface="Lucida Console" pitchFamily="49" charset="0"/>
              </a:rPr>
              <a:t>Chapter 4.1 – </a:t>
            </a:r>
            <a:r>
              <a:rPr lang="de-DE"/>
              <a:t>State Space Planning</a:t>
            </a:r>
            <a:endParaRPr lang="en-US"/>
          </a:p>
        </p:txBody>
      </p:sp>
      <p:pic>
        <p:nvPicPr>
          <p:cNvPr id="2057" name="Picture 25" descr="AI-Logo-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0825" y="6308725"/>
            <a:ext cx="5762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096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1620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307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751623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grpSp>
          <p:nvGrpSpPr>
            <p:cNvPr id="3089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3091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1630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3077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3082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1638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4300"/>
            <a:ext cx="82296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3079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3080" name="Text Box 24"/>
          <p:cNvSpPr txBox="1">
            <a:spLocks noChangeArrowheads="1"/>
          </p:cNvSpPr>
          <p:nvPr userDrawn="1"/>
        </p:nvSpPr>
        <p:spPr bwMode="auto">
          <a:xfrm>
            <a:off x="963613" y="6550025"/>
            <a:ext cx="8180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>
                <a:latin typeface="Lucida Console" pitchFamily="49" charset="0"/>
              </a:rPr>
              <a:t>Chapter 4.2 – </a:t>
            </a:r>
            <a:r>
              <a:rPr lang="de-DE"/>
              <a:t>Partial Order Planning</a:t>
            </a:r>
            <a:endParaRPr lang="en-US"/>
          </a:p>
        </p:txBody>
      </p:sp>
      <p:pic>
        <p:nvPicPr>
          <p:cNvPr id="3081" name="Picture 25" descr="AI-Logo-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0825" y="6308725"/>
            <a:ext cx="5762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1847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120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6196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4099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100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776199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grpSp>
          <p:nvGrpSpPr>
            <p:cNvPr id="4113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4115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6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7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8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9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6206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4101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4106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7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0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1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76214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4300"/>
            <a:ext cx="82296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4103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104" name="Text Box 24"/>
          <p:cNvSpPr txBox="1">
            <a:spLocks noChangeArrowheads="1"/>
          </p:cNvSpPr>
          <p:nvPr userDrawn="1"/>
        </p:nvSpPr>
        <p:spPr bwMode="auto">
          <a:xfrm>
            <a:off x="963613" y="6550025"/>
            <a:ext cx="8180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>
                <a:latin typeface="Lucida Console" pitchFamily="49" charset="0"/>
              </a:rPr>
              <a:t>Chapter 4.3 – </a:t>
            </a:r>
            <a:r>
              <a:rPr lang="de-DE"/>
              <a:t>Planning in the Real World</a:t>
            </a:r>
            <a:endParaRPr lang="en-US"/>
          </a:p>
        </p:txBody>
      </p:sp>
      <p:pic>
        <p:nvPicPr>
          <p:cNvPr id="4105" name="Picture 25" descr="AI-Logo-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0825" y="6308725"/>
            <a:ext cx="5762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16663"/>
            <a:ext cx="1954213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5825" y="6380163"/>
            <a:ext cx="12969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Lucida Sans Unicode" pitchFamily="34" charset="0"/>
              </a:defRPr>
            </a:lvl1pPr>
          </a:lstStyle>
          <a:p>
            <a:fld id="{97A073D3-A3CB-4916-BC43-5D15C85893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6308725"/>
            <a:ext cx="9144000" cy="36036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836613"/>
            <a:ext cx="1331913" cy="144462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129" name="Rectangle 10"/>
          <p:cNvSpPr>
            <a:spLocks noChangeArrowheads="1"/>
          </p:cNvSpPr>
          <p:nvPr/>
        </p:nvSpPr>
        <p:spPr bwMode="auto">
          <a:xfrm>
            <a:off x="1331913" y="836613"/>
            <a:ext cx="1871662" cy="14446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130" name="Text Box 15"/>
          <p:cNvSpPr txBox="1">
            <a:spLocks noChangeArrowheads="1"/>
          </p:cNvSpPr>
          <p:nvPr userDrawn="1"/>
        </p:nvSpPr>
        <p:spPr bwMode="auto">
          <a:xfrm>
            <a:off x="963613" y="6550025"/>
            <a:ext cx="8180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US">
              <a:latin typeface="Lucida Console" pitchFamily="49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Lucida Sans Unicode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1" name="Text Box 3"/>
          <p:cNvSpPr txBox="1">
            <a:spLocks noChangeArrowheads="1"/>
          </p:cNvSpPr>
          <p:nvPr/>
        </p:nvSpPr>
        <p:spPr bwMode="auto">
          <a:xfrm>
            <a:off x="1700213" y="2146300"/>
            <a:ext cx="6040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tabLst>
                <a:tab pos="990600" algn="l"/>
              </a:tabLst>
            </a:pPr>
            <a:r>
              <a:rPr lang="de-DE" sz="2400" dirty="0"/>
              <a:t>4.1 	State Space Planning</a:t>
            </a:r>
          </a:p>
        </p:txBody>
      </p:sp>
      <p:sp>
        <p:nvSpPr>
          <p:cNvPr id="770052" name="Text Box 4"/>
          <p:cNvSpPr txBox="1">
            <a:spLocks noChangeArrowheads="1"/>
          </p:cNvSpPr>
          <p:nvPr/>
        </p:nvSpPr>
        <p:spPr bwMode="auto">
          <a:xfrm>
            <a:off x="1700213" y="2825750"/>
            <a:ext cx="6040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tabLst>
                <a:tab pos="990600" algn="l"/>
              </a:tabLst>
            </a:pPr>
            <a:r>
              <a:rPr lang="de-DE" sz="2400" dirty="0"/>
              <a:t>4.2 	Partial Order Planning</a:t>
            </a:r>
          </a:p>
        </p:txBody>
      </p:sp>
      <p:sp>
        <p:nvSpPr>
          <p:cNvPr id="770054" name="Rectangle 6"/>
          <p:cNvSpPr>
            <a:spLocks noChangeArrowheads="1"/>
          </p:cNvSpPr>
          <p:nvPr/>
        </p:nvSpPr>
        <p:spPr bwMode="auto">
          <a:xfrm>
            <a:off x="457200" y="115888"/>
            <a:ext cx="82296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de-DE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 Unicode" pitchFamily="34" charset="0"/>
              </a:rPr>
              <a:t>Types of planning</a:t>
            </a:r>
            <a:endParaRPr lang="de-DE" sz="28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Sans Unicode" pitchFamily="34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658982" y="3461475"/>
            <a:ext cx="59989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tabLst>
                <a:tab pos="990600" algn="l"/>
              </a:tabLst>
            </a:pPr>
            <a:r>
              <a:rPr lang="de-DE" sz="2400" dirty="0" smtClean="0"/>
              <a:t>4.3 </a:t>
            </a:r>
            <a:r>
              <a:rPr lang="de-DE" sz="2400" dirty="0"/>
              <a:t>	</a:t>
            </a:r>
            <a:r>
              <a:rPr lang="de-DE" sz="2400" dirty="0" smtClean="0"/>
              <a:t>Hirarachaical Planning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7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7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1" grpId="0"/>
      <p:bldP spid="77005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Refining the Plan (3)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4040188" y="838200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4054475" y="544988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End</a:t>
            </a:r>
            <a:endParaRPr lang="en-GB" b="1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65175" y="38496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Buy(Banana)</a:t>
            </a:r>
            <a:endParaRPr lang="en-GB" b="1"/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3630613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Buy(Milk)</a:t>
            </a:r>
            <a:endParaRPr lang="en-GB" b="1"/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496050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Buy(Drill)</a:t>
            </a:r>
            <a:endParaRPr lang="en-GB" b="1"/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1381125" y="4914900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2909888" y="4914900"/>
            <a:ext cx="1708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Have(Banana)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493553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Have(Milk)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658018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Have(Drill)</a:t>
            </a:r>
          </a:p>
        </p:txBody>
      </p:sp>
      <p:sp>
        <p:nvSpPr>
          <p:cNvPr id="821260" name="Text Box 12"/>
          <p:cNvSpPr txBox="1">
            <a:spLocks noChangeArrowheads="1"/>
          </p:cNvSpPr>
          <p:nvPr/>
        </p:nvSpPr>
        <p:spPr bwMode="auto">
          <a:xfrm>
            <a:off x="1463675" y="221773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Go(SM)</a:t>
            </a:r>
            <a:endParaRPr lang="en-GB" b="1"/>
          </a:p>
        </p:txBody>
      </p:sp>
      <p:sp>
        <p:nvSpPr>
          <p:cNvPr id="821261" name="Text Box 13"/>
          <p:cNvSpPr txBox="1">
            <a:spLocks noChangeArrowheads="1"/>
          </p:cNvSpPr>
          <p:nvPr/>
        </p:nvSpPr>
        <p:spPr bwMode="auto">
          <a:xfrm>
            <a:off x="6367463" y="2219325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Go(HWS)</a:t>
            </a:r>
            <a:endParaRPr lang="en-GB" b="1"/>
          </a:p>
        </p:txBody>
      </p:sp>
      <p:sp>
        <p:nvSpPr>
          <p:cNvPr id="821262" name="Text Box 14"/>
          <p:cNvSpPr txBox="1">
            <a:spLocks noChangeArrowheads="1"/>
          </p:cNvSpPr>
          <p:nvPr/>
        </p:nvSpPr>
        <p:spPr bwMode="auto">
          <a:xfrm>
            <a:off x="1700213" y="1747838"/>
            <a:ext cx="704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/>
              <a:t>At(s)</a:t>
            </a:r>
          </a:p>
        </p:txBody>
      </p:sp>
      <p:sp>
        <p:nvSpPr>
          <p:cNvPr id="821263" name="Text Box 15"/>
          <p:cNvSpPr txBox="1">
            <a:spLocks noChangeArrowheads="1"/>
          </p:cNvSpPr>
          <p:nvPr/>
        </p:nvSpPr>
        <p:spPr bwMode="auto">
          <a:xfrm>
            <a:off x="6540500" y="1749425"/>
            <a:ext cx="704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/>
              <a:t>At(s)</a:t>
            </a:r>
          </a:p>
        </p:txBody>
      </p:sp>
      <p:sp>
        <p:nvSpPr>
          <p:cNvPr id="23568" name="Text Box 16"/>
          <p:cNvSpPr txBox="1">
            <a:spLocks noChangeArrowheads="1"/>
          </p:cNvSpPr>
          <p:nvPr/>
        </p:nvSpPr>
        <p:spPr bwMode="auto">
          <a:xfrm>
            <a:off x="203200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3341688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6086475" y="3363913"/>
            <a:ext cx="1111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At(HWS)</a:t>
            </a:r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7156450" y="3363913"/>
            <a:ext cx="1911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Sells(HWS,Drill)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4146550" y="3363913"/>
            <a:ext cx="1720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Sells(SM,Milk)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1062038" y="3363913"/>
            <a:ext cx="2101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Sells(SM,Banana)</a:t>
            </a:r>
          </a:p>
        </p:txBody>
      </p:sp>
      <p:cxnSp>
        <p:nvCxnSpPr>
          <p:cNvPr id="821270" name="AutoShape 22"/>
          <p:cNvCxnSpPr>
            <a:cxnSpLocks noChangeShapeType="1"/>
            <a:stCxn id="23555" idx="2"/>
            <a:endCxn id="821262" idx="0"/>
          </p:cNvCxnSpPr>
          <p:nvPr/>
        </p:nvCxnSpPr>
        <p:spPr bwMode="auto">
          <a:xfrm rot="5400000">
            <a:off x="3102769" y="270669"/>
            <a:ext cx="427038" cy="2527300"/>
          </a:xfrm>
          <a:prstGeom prst="curvedConnector3">
            <a:avLst>
              <a:gd name="adj1" fmla="val 48329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821271" name="AutoShape 23"/>
          <p:cNvCxnSpPr>
            <a:cxnSpLocks noChangeShapeType="1"/>
            <a:stCxn id="23555" idx="2"/>
            <a:endCxn id="821263" idx="0"/>
          </p:cNvCxnSpPr>
          <p:nvPr/>
        </p:nvCxnSpPr>
        <p:spPr bwMode="auto">
          <a:xfrm rot="16200000" flipH="1">
            <a:off x="5522119" y="378619"/>
            <a:ext cx="428625" cy="2312987"/>
          </a:xfrm>
          <a:prstGeom prst="curvedConnector3">
            <a:avLst>
              <a:gd name="adj1" fmla="val 4814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23576" name="AutoShape 24"/>
          <p:cNvCxnSpPr>
            <a:cxnSpLocks noChangeShapeType="1"/>
            <a:stCxn id="23555" idx="2"/>
            <a:endCxn id="23571" idx="0"/>
          </p:cNvCxnSpPr>
          <p:nvPr/>
        </p:nvCxnSpPr>
        <p:spPr bwMode="auto">
          <a:xfrm rot="16200000" flipH="1">
            <a:off x="5324475" y="576263"/>
            <a:ext cx="2043113" cy="3532187"/>
          </a:xfrm>
          <a:prstGeom prst="curvedConnector3">
            <a:avLst>
              <a:gd name="adj1" fmla="val 77000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23577" name="AutoShape 26"/>
          <p:cNvCxnSpPr>
            <a:cxnSpLocks noChangeShapeType="1"/>
            <a:stCxn id="23555" idx="2"/>
            <a:endCxn id="23572" idx="0"/>
          </p:cNvCxnSpPr>
          <p:nvPr/>
        </p:nvCxnSpPr>
        <p:spPr bwMode="auto">
          <a:xfrm rot="16200000" flipH="1">
            <a:off x="3771900" y="2128838"/>
            <a:ext cx="2043113" cy="427037"/>
          </a:xfrm>
          <a:prstGeom prst="curvedConnector3">
            <a:avLst>
              <a:gd name="adj1" fmla="val 4964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23578" name="AutoShape 27"/>
          <p:cNvCxnSpPr>
            <a:cxnSpLocks noChangeShapeType="1"/>
            <a:stCxn id="23555" idx="2"/>
            <a:endCxn id="23573" idx="0"/>
          </p:cNvCxnSpPr>
          <p:nvPr/>
        </p:nvCxnSpPr>
        <p:spPr bwMode="auto">
          <a:xfrm rot="5400000">
            <a:off x="2324894" y="1108869"/>
            <a:ext cx="2043113" cy="2466975"/>
          </a:xfrm>
          <a:prstGeom prst="curvedConnector3">
            <a:avLst>
              <a:gd name="adj1" fmla="val 78787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821276" name="AutoShape 28"/>
          <p:cNvCxnSpPr>
            <a:cxnSpLocks noChangeShapeType="1"/>
            <a:stCxn id="821260" idx="2"/>
            <a:endCxn id="23568" idx="0"/>
          </p:cNvCxnSpPr>
          <p:nvPr/>
        </p:nvCxnSpPr>
        <p:spPr bwMode="auto">
          <a:xfrm rot="5400000">
            <a:off x="1001712" y="2362201"/>
            <a:ext cx="663575" cy="1339850"/>
          </a:xfrm>
          <a:prstGeom prst="curvedConnector3">
            <a:avLst>
              <a:gd name="adj1" fmla="val 4880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821277" name="AutoShape 29"/>
          <p:cNvCxnSpPr>
            <a:cxnSpLocks noChangeShapeType="1"/>
            <a:stCxn id="821261" idx="2"/>
            <a:endCxn id="23570" idx="0"/>
          </p:cNvCxnSpPr>
          <p:nvPr/>
        </p:nvCxnSpPr>
        <p:spPr bwMode="auto">
          <a:xfrm rot="5400000">
            <a:off x="6443663" y="2900362"/>
            <a:ext cx="661988" cy="265113"/>
          </a:xfrm>
          <a:prstGeom prst="curvedConnector3">
            <a:avLst>
              <a:gd name="adj1" fmla="val 48921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3581" name="AutoShape 30"/>
          <p:cNvCxnSpPr>
            <a:cxnSpLocks noChangeShapeType="1"/>
            <a:stCxn id="23559" idx="2"/>
            <a:endCxn id="23563" idx="0"/>
          </p:cNvCxnSpPr>
          <p:nvPr/>
        </p:nvCxnSpPr>
        <p:spPr bwMode="auto">
          <a:xfrm rot="5400000">
            <a:off x="7073901" y="4527550"/>
            <a:ext cx="557212" cy="217487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3582" name="AutoShape 31"/>
          <p:cNvCxnSpPr>
            <a:cxnSpLocks noChangeShapeType="1"/>
            <a:stCxn id="23558" idx="2"/>
            <a:endCxn id="23562" idx="0"/>
          </p:cNvCxnSpPr>
          <p:nvPr/>
        </p:nvCxnSpPr>
        <p:spPr bwMode="auto">
          <a:xfrm rot="16200000" flipH="1">
            <a:off x="4818857" y="4134644"/>
            <a:ext cx="557212" cy="1003300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3583" name="AutoShape 32"/>
          <p:cNvCxnSpPr>
            <a:cxnSpLocks noChangeShapeType="1"/>
            <a:stCxn id="23557" idx="2"/>
            <a:endCxn id="23561" idx="0"/>
          </p:cNvCxnSpPr>
          <p:nvPr/>
        </p:nvCxnSpPr>
        <p:spPr bwMode="auto">
          <a:xfrm rot="16200000" flipH="1">
            <a:off x="2455863" y="3606800"/>
            <a:ext cx="582612" cy="2033588"/>
          </a:xfrm>
          <a:prstGeom prst="curvedConnector3">
            <a:avLst>
              <a:gd name="adj1" fmla="val 48773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821281" name="AutoShape 33"/>
          <p:cNvCxnSpPr>
            <a:cxnSpLocks noChangeShapeType="1"/>
            <a:stCxn id="821260" idx="2"/>
            <a:endCxn id="23569" idx="0"/>
          </p:cNvCxnSpPr>
          <p:nvPr/>
        </p:nvCxnSpPr>
        <p:spPr bwMode="auto">
          <a:xfrm rot="16200000" flipH="1">
            <a:off x="2570956" y="2132807"/>
            <a:ext cx="663575" cy="1798638"/>
          </a:xfrm>
          <a:prstGeom prst="curvedConnector3">
            <a:avLst>
              <a:gd name="adj1" fmla="val 4880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sp>
        <p:nvSpPr>
          <p:cNvPr id="23585" name="Text Box 34"/>
          <p:cNvSpPr txBox="1">
            <a:spLocks noChangeArrowheads="1"/>
          </p:cNvSpPr>
          <p:nvPr/>
        </p:nvSpPr>
        <p:spPr bwMode="auto">
          <a:xfrm>
            <a:off x="5178425" y="836613"/>
            <a:ext cx="1212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1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1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2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2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2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1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1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2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60" grpId="0" animBg="1"/>
      <p:bldP spid="821261" grpId="0" animBg="1"/>
      <p:bldP spid="821262" grpId="0"/>
      <p:bldP spid="8212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Refining the Plan (4)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4040188" y="838200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054475" y="544988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End</a:t>
            </a:r>
            <a:endParaRPr lang="en-GB" b="1"/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765175" y="38496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Buy(Banana)</a:t>
            </a:r>
            <a:endParaRPr lang="en-GB" b="1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630613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Buy(Milk)</a:t>
            </a:r>
            <a:endParaRPr lang="en-GB" b="1"/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6496050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Buy(Drill)</a:t>
            </a:r>
            <a:endParaRPr lang="en-GB" b="1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381125" y="4914900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2909888" y="4914900"/>
            <a:ext cx="1708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Have(Banana)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493553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Have(Milk)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658018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Have(Drill)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1463675" y="221773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Go(SM)</a:t>
            </a:r>
            <a:endParaRPr lang="en-GB" b="1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6367463" y="2219325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Go(HWS)</a:t>
            </a:r>
            <a:endParaRPr lang="en-GB" b="1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1446213" y="1747838"/>
            <a:ext cx="1212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6286500" y="1749425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203200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5617" name="Text Box 17"/>
          <p:cNvSpPr txBox="1">
            <a:spLocks noChangeArrowheads="1"/>
          </p:cNvSpPr>
          <p:nvPr/>
        </p:nvSpPr>
        <p:spPr bwMode="auto">
          <a:xfrm>
            <a:off x="3341688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5618" name="Text Box 18"/>
          <p:cNvSpPr txBox="1">
            <a:spLocks noChangeArrowheads="1"/>
          </p:cNvSpPr>
          <p:nvPr/>
        </p:nvSpPr>
        <p:spPr bwMode="auto">
          <a:xfrm>
            <a:off x="6086475" y="3363913"/>
            <a:ext cx="1111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At(HWS)</a:t>
            </a:r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7156450" y="3363913"/>
            <a:ext cx="1911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Sells(HWS,Drill)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4146550" y="3363913"/>
            <a:ext cx="1720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Sells(SM,Milk)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062038" y="3363913"/>
            <a:ext cx="2101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Sells(SM,Banana)</a:t>
            </a:r>
          </a:p>
        </p:txBody>
      </p:sp>
      <p:cxnSp>
        <p:nvCxnSpPr>
          <p:cNvPr id="25622" name="AutoShape 22"/>
          <p:cNvCxnSpPr>
            <a:cxnSpLocks noChangeShapeType="1"/>
            <a:stCxn id="25603" idx="2"/>
            <a:endCxn id="25614" idx="0"/>
          </p:cNvCxnSpPr>
          <p:nvPr/>
        </p:nvCxnSpPr>
        <p:spPr bwMode="auto">
          <a:xfrm rot="5400000">
            <a:off x="3102769" y="270669"/>
            <a:ext cx="427038" cy="2527300"/>
          </a:xfrm>
          <a:prstGeom prst="curvedConnector3">
            <a:avLst>
              <a:gd name="adj1" fmla="val 48329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23" name="AutoShape 23"/>
          <p:cNvCxnSpPr>
            <a:cxnSpLocks noChangeShapeType="1"/>
            <a:stCxn id="25603" idx="2"/>
            <a:endCxn id="25615" idx="0"/>
          </p:cNvCxnSpPr>
          <p:nvPr/>
        </p:nvCxnSpPr>
        <p:spPr bwMode="auto">
          <a:xfrm rot="16200000" flipH="1">
            <a:off x="5522119" y="378619"/>
            <a:ext cx="428625" cy="2312987"/>
          </a:xfrm>
          <a:prstGeom prst="curvedConnector3">
            <a:avLst>
              <a:gd name="adj1" fmla="val 4814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24" name="AutoShape 24"/>
          <p:cNvCxnSpPr>
            <a:cxnSpLocks noChangeShapeType="1"/>
            <a:stCxn id="25603" idx="2"/>
            <a:endCxn id="25619" idx="0"/>
          </p:cNvCxnSpPr>
          <p:nvPr/>
        </p:nvCxnSpPr>
        <p:spPr bwMode="auto">
          <a:xfrm rot="16200000" flipH="1">
            <a:off x="5324475" y="576263"/>
            <a:ext cx="2043113" cy="3532187"/>
          </a:xfrm>
          <a:prstGeom prst="curvedConnector3">
            <a:avLst>
              <a:gd name="adj1" fmla="val 77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25" name="AutoShape 26"/>
          <p:cNvCxnSpPr>
            <a:cxnSpLocks noChangeShapeType="1"/>
            <a:stCxn id="25603" idx="2"/>
            <a:endCxn id="25620" idx="0"/>
          </p:cNvCxnSpPr>
          <p:nvPr/>
        </p:nvCxnSpPr>
        <p:spPr bwMode="auto">
          <a:xfrm rot="16200000" flipH="1">
            <a:off x="3771900" y="2128838"/>
            <a:ext cx="2043113" cy="427037"/>
          </a:xfrm>
          <a:prstGeom prst="curvedConnector3">
            <a:avLst>
              <a:gd name="adj1" fmla="val 4964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26" name="AutoShape 27"/>
          <p:cNvCxnSpPr>
            <a:cxnSpLocks noChangeShapeType="1"/>
            <a:stCxn id="25603" idx="2"/>
            <a:endCxn id="25621" idx="0"/>
          </p:cNvCxnSpPr>
          <p:nvPr/>
        </p:nvCxnSpPr>
        <p:spPr bwMode="auto">
          <a:xfrm rot="5400000">
            <a:off x="2324894" y="1108869"/>
            <a:ext cx="2043113" cy="2466975"/>
          </a:xfrm>
          <a:prstGeom prst="curvedConnector3">
            <a:avLst>
              <a:gd name="adj1" fmla="val 78787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27" name="AutoShape 28"/>
          <p:cNvCxnSpPr>
            <a:cxnSpLocks noChangeShapeType="1"/>
            <a:stCxn id="25612" idx="2"/>
            <a:endCxn id="25616" idx="0"/>
          </p:cNvCxnSpPr>
          <p:nvPr/>
        </p:nvCxnSpPr>
        <p:spPr bwMode="auto">
          <a:xfrm rot="5400000">
            <a:off x="1001712" y="2362201"/>
            <a:ext cx="663575" cy="1339850"/>
          </a:xfrm>
          <a:prstGeom prst="curvedConnector3">
            <a:avLst>
              <a:gd name="adj1" fmla="val 4880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28" name="AutoShape 29"/>
          <p:cNvCxnSpPr>
            <a:cxnSpLocks noChangeShapeType="1"/>
            <a:stCxn id="25613" idx="2"/>
            <a:endCxn id="25618" idx="0"/>
          </p:cNvCxnSpPr>
          <p:nvPr/>
        </p:nvCxnSpPr>
        <p:spPr bwMode="auto">
          <a:xfrm rot="5400000">
            <a:off x="6443663" y="2900362"/>
            <a:ext cx="661988" cy="265113"/>
          </a:xfrm>
          <a:prstGeom prst="curvedConnector3">
            <a:avLst>
              <a:gd name="adj1" fmla="val 48921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29" name="AutoShape 30"/>
          <p:cNvCxnSpPr>
            <a:cxnSpLocks noChangeShapeType="1"/>
            <a:stCxn id="25607" idx="2"/>
            <a:endCxn id="25611" idx="0"/>
          </p:cNvCxnSpPr>
          <p:nvPr/>
        </p:nvCxnSpPr>
        <p:spPr bwMode="auto">
          <a:xfrm rot="5400000">
            <a:off x="7073901" y="4527550"/>
            <a:ext cx="557212" cy="217487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30" name="AutoShape 31"/>
          <p:cNvCxnSpPr>
            <a:cxnSpLocks noChangeShapeType="1"/>
            <a:stCxn id="25606" idx="2"/>
            <a:endCxn id="25610" idx="0"/>
          </p:cNvCxnSpPr>
          <p:nvPr/>
        </p:nvCxnSpPr>
        <p:spPr bwMode="auto">
          <a:xfrm rot="16200000" flipH="1">
            <a:off x="4818857" y="4134644"/>
            <a:ext cx="557212" cy="1003300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31" name="AutoShape 32"/>
          <p:cNvCxnSpPr>
            <a:cxnSpLocks noChangeShapeType="1"/>
            <a:stCxn id="25605" idx="2"/>
            <a:endCxn id="25609" idx="0"/>
          </p:cNvCxnSpPr>
          <p:nvPr/>
        </p:nvCxnSpPr>
        <p:spPr bwMode="auto">
          <a:xfrm rot="16200000" flipH="1">
            <a:off x="2455863" y="3606800"/>
            <a:ext cx="582612" cy="2033588"/>
          </a:xfrm>
          <a:prstGeom prst="curvedConnector3">
            <a:avLst>
              <a:gd name="adj1" fmla="val 48773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5632" name="AutoShape 33"/>
          <p:cNvCxnSpPr>
            <a:cxnSpLocks noChangeShapeType="1"/>
            <a:stCxn id="25612" idx="2"/>
            <a:endCxn id="25617" idx="0"/>
          </p:cNvCxnSpPr>
          <p:nvPr/>
        </p:nvCxnSpPr>
        <p:spPr bwMode="auto">
          <a:xfrm rot="16200000" flipH="1">
            <a:off x="2570956" y="2132807"/>
            <a:ext cx="663575" cy="1798638"/>
          </a:xfrm>
          <a:prstGeom prst="curvedConnector3">
            <a:avLst>
              <a:gd name="adj1" fmla="val 4880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sp>
        <p:nvSpPr>
          <p:cNvPr id="25633" name="Text Box 34"/>
          <p:cNvSpPr txBox="1">
            <a:spLocks noChangeArrowheads="1"/>
          </p:cNvSpPr>
          <p:nvPr/>
        </p:nvSpPr>
        <p:spPr bwMode="auto">
          <a:xfrm>
            <a:off x="5203825" y="811213"/>
            <a:ext cx="1212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Threats to Causal Links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4040188" y="838200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4054475" y="544988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End</a:t>
            </a:r>
            <a:endParaRPr lang="en-GB" b="1"/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765175" y="38496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Buy(Banana)</a:t>
            </a:r>
            <a:endParaRPr lang="en-GB" b="1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3630613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Buy(Milk)</a:t>
            </a:r>
            <a:endParaRPr lang="en-GB" b="1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6496050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Buy(Drill)</a:t>
            </a:r>
            <a:endParaRPr lang="en-GB" b="1"/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1381125" y="4914900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2909888" y="4914900"/>
            <a:ext cx="1708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Have(Banana)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493553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Have(Milk)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658018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Have(Drill)</a:t>
            </a:r>
          </a:p>
        </p:txBody>
      </p:sp>
      <p:sp>
        <p:nvSpPr>
          <p:cNvPr id="824332" name="Text Box 12"/>
          <p:cNvSpPr txBox="1">
            <a:spLocks noChangeArrowheads="1"/>
          </p:cNvSpPr>
          <p:nvPr/>
        </p:nvSpPr>
        <p:spPr bwMode="auto">
          <a:xfrm>
            <a:off x="1463675" y="221773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Go(SM)</a:t>
            </a:r>
            <a:endParaRPr lang="en-GB" b="1"/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6367463" y="2219325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Go(HWS)</a:t>
            </a:r>
            <a:endParaRPr lang="en-GB" b="1"/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1446213" y="1747838"/>
            <a:ext cx="1212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7663" name="Text Box 15"/>
          <p:cNvSpPr txBox="1">
            <a:spLocks noChangeArrowheads="1"/>
          </p:cNvSpPr>
          <p:nvPr/>
        </p:nvSpPr>
        <p:spPr bwMode="auto">
          <a:xfrm>
            <a:off x="6286500" y="1749425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203200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3341688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6086475" y="3363913"/>
            <a:ext cx="1111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At(HWS)</a:t>
            </a:r>
          </a:p>
        </p:txBody>
      </p:sp>
      <p:sp>
        <p:nvSpPr>
          <p:cNvPr id="27667" name="Text Box 19"/>
          <p:cNvSpPr txBox="1">
            <a:spLocks noChangeArrowheads="1"/>
          </p:cNvSpPr>
          <p:nvPr/>
        </p:nvSpPr>
        <p:spPr bwMode="auto">
          <a:xfrm>
            <a:off x="7156450" y="3363913"/>
            <a:ext cx="1911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Sells(HWS,Drill)</a:t>
            </a:r>
          </a:p>
        </p:txBody>
      </p:sp>
      <p:sp>
        <p:nvSpPr>
          <p:cNvPr id="27668" name="Text Box 20"/>
          <p:cNvSpPr txBox="1">
            <a:spLocks noChangeArrowheads="1"/>
          </p:cNvSpPr>
          <p:nvPr/>
        </p:nvSpPr>
        <p:spPr bwMode="auto">
          <a:xfrm>
            <a:off x="4146550" y="3363913"/>
            <a:ext cx="1720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Sells(SM,Milk)</a:t>
            </a:r>
          </a:p>
        </p:txBody>
      </p:sp>
      <p:sp>
        <p:nvSpPr>
          <p:cNvPr id="27669" name="Text Box 21"/>
          <p:cNvSpPr txBox="1">
            <a:spLocks noChangeArrowheads="1"/>
          </p:cNvSpPr>
          <p:nvPr/>
        </p:nvSpPr>
        <p:spPr bwMode="auto">
          <a:xfrm>
            <a:off x="1062038" y="3363913"/>
            <a:ext cx="2101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Sells(SM,Banana)</a:t>
            </a:r>
          </a:p>
        </p:txBody>
      </p:sp>
      <p:cxnSp>
        <p:nvCxnSpPr>
          <p:cNvPr id="27670" name="AutoShape 22"/>
          <p:cNvCxnSpPr>
            <a:cxnSpLocks noChangeShapeType="1"/>
            <a:stCxn id="27651" idx="2"/>
            <a:endCxn id="27662" idx="0"/>
          </p:cNvCxnSpPr>
          <p:nvPr/>
        </p:nvCxnSpPr>
        <p:spPr bwMode="auto">
          <a:xfrm rot="5400000">
            <a:off x="3102769" y="270669"/>
            <a:ext cx="427038" cy="2527300"/>
          </a:xfrm>
          <a:prstGeom prst="curvedConnector3">
            <a:avLst>
              <a:gd name="adj1" fmla="val 48329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71" name="AutoShape 23"/>
          <p:cNvCxnSpPr>
            <a:cxnSpLocks noChangeShapeType="1"/>
            <a:stCxn id="27651" idx="2"/>
            <a:endCxn id="27663" idx="0"/>
          </p:cNvCxnSpPr>
          <p:nvPr/>
        </p:nvCxnSpPr>
        <p:spPr bwMode="auto">
          <a:xfrm rot="16200000" flipH="1">
            <a:off x="5522119" y="378619"/>
            <a:ext cx="428625" cy="2312987"/>
          </a:xfrm>
          <a:prstGeom prst="curvedConnector3">
            <a:avLst>
              <a:gd name="adj1" fmla="val 4814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72" name="AutoShape 24"/>
          <p:cNvCxnSpPr>
            <a:cxnSpLocks noChangeShapeType="1"/>
            <a:stCxn id="27651" idx="2"/>
            <a:endCxn id="27667" idx="0"/>
          </p:cNvCxnSpPr>
          <p:nvPr/>
        </p:nvCxnSpPr>
        <p:spPr bwMode="auto">
          <a:xfrm rot="16200000" flipH="1">
            <a:off x="5324475" y="576263"/>
            <a:ext cx="2043113" cy="3532187"/>
          </a:xfrm>
          <a:prstGeom prst="curvedConnector3">
            <a:avLst>
              <a:gd name="adj1" fmla="val 77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73" name="AutoShape 25"/>
          <p:cNvCxnSpPr>
            <a:cxnSpLocks noChangeShapeType="1"/>
            <a:stCxn id="27651" idx="2"/>
            <a:endCxn id="27668" idx="0"/>
          </p:cNvCxnSpPr>
          <p:nvPr/>
        </p:nvCxnSpPr>
        <p:spPr bwMode="auto">
          <a:xfrm rot="16200000" flipH="1">
            <a:off x="3771900" y="2128838"/>
            <a:ext cx="2043113" cy="427037"/>
          </a:xfrm>
          <a:prstGeom prst="curvedConnector3">
            <a:avLst>
              <a:gd name="adj1" fmla="val 4964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74" name="AutoShape 26"/>
          <p:cNvCxnSpPr>
            <a:cxnSpLocks noChangeShapeType="1"/>
            <a:stCxn id="27651" idx="2"/>
            <a:endCxn id="27669" idx="0"/>
          </p:cNvCxnSpPr>
          <p:nvPr/>
        </p:nvCxnSpPr>
        <p:spPr bwMode="auto">
          <a:xfrm rot="5400000">
            <a:off x="2324894" y="1108869"/>
            <a:ext cx="2043113" cy="2466975"/>
          </a:xfrm>
          <a:prstGeom prst="curvedConnector3">
            <a:avLst>
              <a:gd name="adj1" fmla="val 78787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75" name="AutoShape 27"/>
          <p:cNvCxnSpPr>
            <a:cxnSpLocks noChangeShapeType="1"/>
            <a:stCxn id="824332" idx="2"/>
            <a:endCxn id="27664" idx="0"/>
          </p:cNvCxnSpPr>
          <p:nvPr/>
        </p:nvCxnSpPr>
        <p:spPr bwMode="auto">
          <a:xfrm rot="5400000">
            <a:off x="1001712" y="2362201"/>
            <a:ext cx="663575" cy="1339850"/>
          </a:xfrm>
          <a:prstGeom prst="curvedConnector3">
            <a:avLst>
              <a:gd name="adj1" fmla="val 4880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76" name="AutoShape 28"/>
          <p:cNvCxnSpPr>
            <a:cxnSpLocks noChangeShapeType="1"/>
            <a:stCxn id="27661" idx="2"/>
            <a:endCxn id="27666" idx="0"/>
          </p:cNvCxnSpPr>
          <p:nvPr/>
        </p:nvCxnSpPr>
        <p:spPr bwMode="auto">
          <a:xfrm rot="5400000">
            <a:off x="6443663" y="2900362"/>
            <a:ext cx="661988" cy="265113"/>
          </a:xfrm>
          <a:prstGeom prst="curvedConnector3">
            <a:avLst>
              <a:gd name="adj1" fmla="val 48921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77" name="AutoShape 29"/>
          <p:cNvCxnSpPr>
            <a:cxnSpLocks noChangeShapeType="1"/>
            <a:stCxn id="27655" idx="2"/>
            <a:endCxn id="27659" idx="0"/>
          </p:cNvCxnSpPr>
          <p:nvPr/>
        </p:nvCxnSpPr>
        <p:spPr bwMode="auto">
          <a:xfrm rot="5400000">
            <a:off x="7073901" y="4527550"/>
            <a:ext cx="557212" cy="217487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78" name="AutoShape 30"/>
          <p:cNvCxnSpPr>
            <a:cxnSpLocks noChangeShapeType="1"/>
            <a:stCxn id="27654" idx="2"/>
            <a:endCxn id="27658" idx="0"/>
          </p:cNvCxnSpPr>
          <p:nvPr/>
        </p:nvCxnSpPr>
        <p:spPr bwMode="auto">
          <a:xfrm rot="16200000" flipH="1">
            <a:off x="4818857" y="4134644"/>
            <a:ext cx="557212" cy="1003300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79" name="AutoShape 31"/>
          <p:cNvCxnSpPr>
            <a:cxnSpLocks noChangeShapeType="1"/>
            <a:stCxn id="27653" idx="2"/>
            <a:endCxn id="27657" idx="0"/>
          </p:cNvCxnSpPr>
          <p:nvPr/>
        </p:nvCxnSpPr>
        <p:spPr bwMode="auto">
          <a:xfrm rot="16200000" flipH="1">
            <a:off x="2455863" y="3606800"/>
            <a:ext cx="582612" cy="2033588"/>
          </a:xfrm>
          <a:prstGeom prst="curvedConnector3">
            <a:avLst>
              <a:gd name="adj1" fmla="val 48773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80" name="AutoShape 32"/>
          <p:cNvCxnSpPr>
            <a:cxnSpLocks noChangeShapeType="1"/>
            <a:stCxn id="824332" idx="2"/>
            <a:endCxn id="27665" idx="0"/>
          </p:cNvCxnSpPr>
          <p:nvPr/>
        </p:nvCxnSpPr>
        <p:spPr bwMode="auto">
          <a:xfrm rot="16200000" flipH="1">
            <a:off x="2570956" y="2132807"/>
            <a:ext cx="663575" cy="1798638"/>
          </a:xfrm>
          <a:prstGeom prst="curvedConnector3">
            <a:avLst>
              <a:gd name="adj1" fmla="val 4880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824354" name="AutoShape 34"/>
          <p:cNvCxnSpPr>
            <a:cxnSpLocks noChangeShapeType="1"/>
            <a:stCxn id="824332" idx="3"/>
            <a:endCxn id="27663" idx="1"/>
          </p:cNvCxnSpPr>
          <p:nvPr/>
        </p:nvCxnSpPr>
        <p:spPr bwMode="auto">
          <a:xfrm flipV="1">
            <a:off x="2557463" y="1933575"/>
            <a:ext cx="3729037" cy="519113"/>
          </a:xfrm>
          <a:prstGeom prst="straightConnector1">
            <a:avLst/>
          </a:prstGeom>
          <a:noFill/>
          <a:ln w="152400">
            <a:solidFill>
              <a:srgbClr val="FFFF00"/>
            </a:solidFill>
            <a:round/>
            <a:headEnd/>
            <a:tailEnd type="triangle" w="sm" len="med"/>
          </a:ln>
        </p:spPr>
      </p:cxnSp>
      <p:sp>
        <p:nvSpPr>
          <p:cNvPr id="27682" name="Text Box 35"/>
          <p:cNvSpPr txBox="1">
            <a:spLocks noChangeArrowheads="1"/>
          </p:cNvSpPr>
          <p:nvPr/>
        </p:nvSpPr>
        <p:spPr bwMode="auto">
          <a:xfrm>
            <a:off x="5216525" y="785813"/>
            <a:ext cx="1212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243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243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243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8243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8243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8243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2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Threats to Causal Links: Demotion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4040188" y="838200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054475" y="544988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End</a:t>
            </a:r>
            <a:endParaRPr lang="en-GB" b="1"/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1311275" y="38496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Buy(Banana)</a:t>
            </a:r>
            <a:endParaRPr lang="en-GB" b="1"/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3935413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Buy(Milk)</a:t>
            </a:r>
            <a:endParaRPr lang="en-GB" b="1"/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6623050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Buy(Drill)</a:t>
            </a:r>
            <a:endParaRPr lang="en-GB" b="1"/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1381125" y="4914900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2909888" y="4914900"/>
            <a:ext cx="1708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Have(Banana)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493553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Have(Milk)</a:t>
            </a: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658018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Have(Drill)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1463675" y="221773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Go(SM)</a:t>
            </a:r>
            <a:endParaRPr lang="en-GB" b="1"/>
          </a:p>
        </p:txBody>
      </p:sp>
      <p:sp>
        <p:nvSpPr>
          <p:cNvPr id="825357" name="Text Box 13"/>
          <p:cNvSpPr txBox="1">
            <a:spLocks noChangeArrowheads="1"/>
          </p:cNvSpPr>
          <p:nvPr/>
        </p:nvSpPr>
        <p:spPr bwMode="auto">
          <a:xfrm>
            <a:off x="6367463" y="2219325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Go(HWS)</a:t>
            </a:r>
            <a:endParaRPr lang="en-GB" b="1"/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1497013" y="1747838"/>
            <a:ext cx="1111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/>
              <a:t>At(HWS)</a:t>
            </a:r>
          </a:p>
        </p:txBody>
      </p:sp>
      <p:sp>
        <p:nvSpPr>
          <p:cNvPr id="825359" name="Text Box 15"/>
          <p:cNvSpPr txBox="1">
            <a:spLocks noChangeArrowheads="1"/>
          </p:cNvSpPr>
          <p:nvPr/>
        </p:nvSpPr>
        <p:spPr bwMode="auto">
          <a:xfrm>
            <a:off x="6286500" y="1749425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787400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3646488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6213475" y="3363913"/>
            <a:ext cx="1111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At(HWS)</a:t>
            </a: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7283450" y="3363913"/>
            <a:ext cx="1911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Sells(HWS,Drill)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4451350" y="3363913"/>
            <a:ext cx="1720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Sells(SM,Milk)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1608138" y="3363913"/>
            <a:ext cx="2101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Sells(SM,Banana)</a:t>
            </a:r>
          </a:p>
        </p:txBody>
      </p:sp>
      <p:cxnSp>
        <p:nvCxnSpPr>
          <p:cNvPr id="825366" name="AutoShape 22"/>
          <p:cNvCxnSpPr>
            <a:cxnSpLocks noChangeShapeType="1"/>
            <a:stCxn id="825357" idx="1"/>
            <a:endCxn id="29710" idx="3"/>
          </p:cNvCxnSpPr>
          <p:nvPr/>
        </p:nvCxnSpPr>
        <p:spPr bwMode="auto">
          <a:xfrm rot="10800000">
            <a:off x="2608263" y="1931988"/>
            <a:ext cx="3744912" cy="522287"/>
          </a:xfrm>
          <a:prstGeom prst="curvedConnector3">
            <a:avLst>
              <a:gd name="adj1" fmla="val 4981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9719" name="AutoShape 23"/>
          <p:cNvCxnSpPr>
            <a:cxnSpLocks noChangeShapeType="1"/>
            <a:stCxn id="29699" idx="2"/>
            <a:endCxn id="825359" idx="0"/>
          </p:cNvCxnSpPr>
          <p:nvPr/>
        </p:nvCxnSpPr>
        <p:spPr bwMode="auto">
          <a:xfrm rot="16200000" flipH="1">
            <a:off x="5522119" y="378619"/>
            <a:ext cx="428625" cy="2312987"/>
          </a:xfrm>
          <a:prstGeom prst="curvedConnector3">
            <a:avLst>
              <a:gd name="adj1" fmla="val 4814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9720" name="AutoShape 24"/>
          <p:cNvCxnSpPr>
            <a:cxnSpLocks noChangeShapeType="1"/>
            <a:stCxn id="29703" idx="1"/>
            <a:endCxn id="29708" idx="3"/>
          </p:cNvCxnSpPr>
          <p:nvPr/>
        </p:nvCxnSpPr>
        <p:spPr bwMode="auto">
          <a:xfrm rot="10800000">
            <a:off x="2557463" y="2452688"/>
            <a:ext cx="4051300" cy="1657350"/>
          </a:xfrm>
          <a:prstGeom prst="curvedConnector3">
            <a:avLst>
              <a:gd name="adj1" fmla="val 11440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825369" name="AutoShape 25"/>
          <p:cNvCxnSpPr>
            <a:cxnSpLocks noChangeShapeType="1"/>
            <a:stCxn id="29702" idx="1"/>
            <a:endCxn id="825378" idx="3"/>
          </p:cNvCxnSpPr>
          <p:nvPr/>
        </p:nvCxnSpPr>
        <p:spPr bwMode="auto">
          <a:xfrm rot="10800000" flipV="1">
            <a:off x="1436688" y="4110038"/>
            <a:ext cx="2484437" cy="1557337"/>
          </a:xfrm>
          <a:prstGeom prst="curvedConnector3">
            <a:avLst>
              <a:gd name="adj1" fmla="val 4996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825370" name="AutoShape 26"/>
          <p:cNvCxnSpPr>
            <a:cxnSpLocks noChangeShapeType="1"/>
            <a:stCxn id="825378" idx="0"/>
            <a:endCxn id="29704" idx="0"/>
          </p:cNvCxnSpPr>
          <p:nvPr/>
        </p:nvCxnSpPr>
        <p:spPr bwMode="auto">
          <a:xfrm rot="-5400000">
            <a:off x="1123156" y="4553744"/>
            <a:ext cx="503238" cy="1225550"/>
          </a:xfrm>
          <a:prstGeom prst="curvedConnector3">
            <a:avLst>
              <a:gd name="adj1" fmla="val 154889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9723" name="AutoShape 27"/>
          <p:cNvCxnSpPr>
            <a:cxnSpLocks noChangeShapeType="1"/>
            <a:stCxn id="29708" idx="2"/>
            <a:endCxn id="29712" idx="0"/>
          </p:cNvCxnSpPr>
          <p:nvPr/>
        </p:nvCxnSpPr>
        <p:spPr bwMode="auto">
          <a:xfrm rot="5400000">
            <a:off x="1293812" y="2654301"/>
            <a:ext cx="663575" cy="755650"/>
          </a:xfrm>
          <a:prstGeom prst="curvedConnector3">
            <a:avLst>
              <a:gd name="adj1" fmla="val 4880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9724" name="AutoShape 28"/>
          <p:cNvCxnSpPr>
            <a:cxnSpLocks noChangeShapeType="1"/>
            <a:stCxn id="825357" idx="2"/>
            <a:endCxn id="29714" idx="0"/>
          </p:cNvCxnSpPr>
          <p:nvPr/>
        </p:nvCxnSpPr>
        <p:spPr bwMode="auto">
          <a:xfrm rot="5400000">
            <a:off x="6507163" y="2963862"/>
            <a:ext cx="661988" cy="138113"/>
          </a:xfrm>
          <a:prstGeom prst="curvedConnector3">
            <a:avLst>
              <a:gd name="adj1" fmla="val 48921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9725" name="AutoShape 29"/>
          <p:cNvCxnSpPr>
            <a:cxnSpLocks noChangeShapeType="1"/>
            <a:stCxn id="29703" idx="2"/>
            <a:endCxn id="29707" idx="0"/>
          </p:cNvCxnSpPr>
          <p:nvPr/>
        </p:nvCxnSpPr>
        <p:spPr bwMode="auto">
          <a:xfrm rot="5400000">
            <a:off x="7137401" y="4464050"/>
            <a:ext cx="557212" cy="344487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9726" name="AutoShape 30"/>
          <p:cNvCxnSpPr>
            <a:cxnSpLocks noChangeShapeType="1"/>
            <a:stCxn id="29702" idx="2"/>
            <a:endCxn id="29706" idx="0"/>
          </p:cNvCxnSpPr>
          <p:nvPr/>
        </p:nvCxnSpPr>
        <p:spPr bwMode="auto">
          <a:xfrm rot="16200000" flipH="1">
            <a:off x="4971257" y="4287044"/>
            <a:ext cx="557212" cy="698500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9727" name="AutoShape 31"/>
          <p:cNvCxnSpPr>
            <a:cxnSpLocks noChangeShapeType="1"/>
            <a:stCxn id="29701" idx="2"/>
            <a:endCxn id="29705" idx="0"/>
          </p:cNvCxnSpPr>
          <p:nvPr/>
        </p:nvCxnSpPr>
        <p:spPr bwMode="auto">
          <a:xfrm rot="16200000" flipH="1">
            <a:off x="2728913" y="3879850"/>
            <a:ext cx="582612" cy="1487488"/>
          </a:xfrm>
          <a:prstGeom prst="curvedConnector3">
            <a:avLst>
              <a:gd name="adj1" fmla="val 48773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9728" name="AutoShape 32"/>
          <p:cNvCxnSpPr>
            <a:cxnSpLocks noChangeShapeType="1"/>
            <a:stCxn id="29708" idx="2"/>
            <a:endCxn id="29713" idx="0"/>
          </p:cNvCxnSpPr>
          <p:nvPr/>
        </p:nvCxnSpPr>
        <p:spPr bwMode="auto">
          <a:xfrm rot="16200000" flipH="1">
            <a:off x="2723356" y="1980407"/>
            <a:ext cx="663575" cy="2103438"/>
          </a:xfrm>
          <a:prstGeom prst="curvedConnector3">
            <a:avLst>
              <a:gd name="adj1" fmla="val 4880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sp>
        <p:nvSpPr>
          <p:cNvPr id="825378" name="Text Box 34"/>
          <p:cNvSpPr txBox="1">
            <a:spLocks noChangeArrowheads="1"/>
          </p:cNvSpPr>
          <p:nvPr/>
        </p:nvSpPr>
        <p:spPr bwMode="auto">
          <a:xfrm>
            <a:off x="101600" y="5432425"/>
            <a:ext cx="13208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Go(Home)</a:t>
            </a:r>
            <a:endParaRPr lang="en-GB" b="1"/>
          </a:p>
        </p:txBody>
      </p:sp>
      <p:sp>
        <p:nvSpPr>
          <p:cNvPr id="825379" name="Text Box 35"/>
          <p:cNvSpPr txBox="1">
            <a:spLocks noChangeArrowheads="1"/>
          </p:cNvSpPr>
          <p:nvPr/>
        </p:nvSpPr>
        <p:spPr bwMode="auto">
          <a:xfrm>
            <a:off x="50800" y="5016500"/>
            <a:ext cx="9207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cxnSp>
        <p:nvCxnSpPr>
          <p:cNvPr id="825380" name="AutoShape 36"/>
          <p:cNvCxnSpPr>
            <a:cxnSpLocks noChangeShapeType="1"/>
            <a:stCxn id="29708" idx="2"/>
            <a:endCxn id="825379" idx="0"/>
          </p:cNvCxnSpPr>
          <p:nvPr/>
        </p:nvCxnSpPr>
        <p:spPr bwMode="auto">
          <a:xfrm rot="5400000">
            <a:off x="99219" y="3112294"/>
            <a:ext cx="2316162" cy="1492250"/>
          </a:xfrm>
          <a:prstGeom prst="curvedConnector3">
            <a:avLst>
              <a:gd name="adj1" fmla="val 630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825381" name="AutoShape 37"/>
          <p:cNvCxnSpPr>
            <a:cxnSpLocks noChangeShapeType="1"/>
            <a:stCxn id="29701" idx="1"/>
            <a:endCxn id="825378" idx="3"/>
          </p:cNvCxnSpPr>
          <p:nvPr/>
        </p:nvCxnSpPr>
        <p:spPr bwMode="auto">
          <a:xfrm rot="10800000" flipH="1" flipV="1">
            <a:off x="1296988" y="4084638"/>
            <a:ext cx="139700" cy="1582737"/>
          </a:xfrm>
          <a:prstGeom prst="curvedConnector5">
            <a:avLst>
              <a:gd name="adj1" fmla="val -262500"/>
              <a:gd name="adj2" fmla="val 68301"/>
              <a:gd name="adj3" fmla="val 13408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sp>
        <p:nvSpPr>
          <p:cNvPr id="29733" name="Text Box 38"/>
          <p:cNvSpPr txBox="1">
            <a:spLocks noChangeArrowheads="1"/>
          </p:cNvSpPr>
          <p:nvPr/>
        </p:nvSpPr>
        <p:spPr bwMode="auto">
          <a:xfrm>
            <a:off x="5153025" y="773113"/>
            <a:ext cx="1212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5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5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5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5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2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2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57" grpId="0" animBg="1"/>
      <p:bldP spid="825359" grpId="0"/>
      <p:bldP spid="825378" grpId="0" animBg="1"/>
      <p:bldP spid="8253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914400" y="3765550"/>
            <a:ext cx="7696200" cy="123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lnSpc>
                <a:spcPct val="120000"/>
              </a:lnSpc>
              <a:spcBef>
                <a:spcPct val="40000"/>
              </a:spcBef>
              <a:spcAft>
                <a:spcPct val="20000"/>
              </a:spcAft>
            </a:pPr>
            <a:r>
              <a:rPr lang="en-US" sz="3600" dirty="0">
                <a:solidFill>
                  <a:srgbClr val="000099"/>
                </a:solidFill>
              </a:rPr>
              <a:t>Hierarchical Planning </a:t>
            </a:r>
          </a:p>
          <a:p>
            <a:pPr marL="342900" indent="-342900" algn="ctr">
              <a:spcAft>
                <a:spcPct val="40000"/>
              </a:spcAft>
            </a:pPr>
            <a:r>
              <a:rPr lang="en-US" sz="2400" dirty="0" smtClean="0"/>
              <a:t>Russell </a:t>
            </a:r>
            <a:r>
              <a:rPr lang="en-US" sz="2400" dirty="0"/>
              <a:t>and </a:t>
            </a:r>
            <a:r>
              <a:rPr lang="en-US" sz="2400" dirty="0" err="1"/>
              <a:t>Norvig</a:t>
            </a:r>
            <a:r>
              <a:rPr lang="en-US" sz="2400" dirty="0"/>
              <a:t>, Chapter 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7848600" cy="762000"/>
          </a:xfrm>
        </p:spPr>
        <p:txBody>
          <a:bodyPr/>
          <a:lstStyle/>
          <a:p>
            <a:pPr>
              <a:spcAft>
                <a:spcPct val="25000"/>
              </a:spcAft>
            </a:pPr>
            <a:r>
              <a:rPr lang="en-US" sz="3600"/>
              <a:t>Hierarchical Planning</a:t>
            </a:r>
            <a:endParaRPr lang="en-US" sz="3600">
              <a:cs typeface="Times New Roman" pitchFamily="16" charset="0"/>
            </a:endParaRPr>
          </a:p>
        </p:txBody>
      </p:sp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488950" y="1408113"/>
            <a:ext cx="8118475" cy="47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600">
                <a:solidFill>
                  <a:srgbClr val="000099"/>
                </a:solidFill>
              </a:rPr>
              <a:t>Principle </a:t>
            </a:r>
          </a:p>
          <a:p>
            <a:pPr marL="342900" indent="-342900">
              <a:spcBef>
                <a:spcPct val="5000"/>
              </a:spcBef>
              <a:buClr>
                <a:schemeClr val="accent2"/>
              </a:buClr>
              <a:buFont typeface="Wingdings" charset="2"/>
              <a:buChar char="§"/>
            </a:pPr>
            <a:r>
              <a:rPr lang="en-US" sz="2600"/>
              <a:t>hierarchical organization of 'actions'</a:t>
            </a:r>
          </a:p>
          <a:p>
            <a:pPr marL="342900" indent="-342900">
              <a:spcBef>
                <a:spcPct val="5000"/>
              </a:spcBef>
              <a:buClr>
                <a:schemeClr val="accent2"/>
              </a:buClr>
              <a:buFont typeface="Wingdings" charset="2"/>
              <a:buChar char="§"/>
            </a:pPr>
            <a:r>
              <a:rPr lang="en-US" sz="2600"/>
              <a:t>complex and less complex (or: abstract) actions</a:t>
            </a:r>
          </a:p>
          <a:p>
            <a:pPr marL="342900" indent="-342900">
              <a:spcBef>
                <a:spcPct val="5000"/>
              </a:spcBef>
              <a:buClr>
                <a:schemeClr val="accent2"/>
              </a:buClr>
              <a:buFont typeface="Wingdings" charset="2"/>
              <a:buChar char="§"/>
            </a:pPr>
            <a:r>
              <a:rPr lang="en-US" sz="2600"/>
              <a:t>lowest level reflects directly executable actions </a:t>
            </a:r>
          </a:p>
          <a:p>
            <a:pPr marL="342900" indent="-342900">
              <a:spcBef>
                <a:spcPct val="4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600">
                <a:solidFill>
                  <a:srgbClr val="000099"/>
                </a:solidFill>
              </a:rPr>
              <a:t>Procedure</a:t>
            </a:r>
          </a:p>
          <a:p>
            <a:pPr marL="342900" indent="-342900">
              <a:spcBef>
                <a:spcPct val="5000"/>
              </a:spcBef>
              <a:buClr>
                <a:schemeClr val="accent2"/>
              </a:buClr>
              <a:buFont typeface="Wingdings" charset="2"/>
              <a:buChar char="§"/>
            </a:pPr>
            <a:r>
              <a:rPr lang="en-US" sz="2600"/>
              <a:t>planning starts with complex action on top</a:t>
            </a:r>
          </a:p>
          <a:p>
            <a:pPr marL="342900" indent="-342900">
              <a:spcBef>
                <a:spcPct val="5000"/>
              </a:spcBef>
              <a:buClr>
                <a:schemeClr val="accent2"/>
              </a:buClr>
              <a:buFont typeface="Wingdings" charset="2"/>
              <a:buChar char="§"/>
            </a:pPr>
            <a:r>
              <a:rPr lang="en-US" sz="2600"/>
              <a:t>plan constructed through action decomposition</a:t>
            </a:r>
          </a:p>
          <a:p>
            <a:pPr marL="342900" indent="-342900">
              <a:spcBef>
                <a:spcPct val="5000"/>
              </a:spcBef>
              <a:buClr>
                <a:schemeClr val="accent2"/>
              </a:buClr>
              <a:buFont typeface="Wingdings" charset="2"/>
              <a:buChar char="§"/>
            </a:pPr>
            <a:r>
              <a:rPr lang="en-US" sz="2600"/>
              <a:t>substitute complex action with plan of less complex actions (pre-defined plan schemata; or learning of plans/plan abstraction)</a:t>
            </a:r>
          </a:p>
          <a:p>
            <a:pPr marL="342900" indent="-342900">
              <a:spcBef>
                <a:spcPct val="5000"/>
              </a:spcBef>
              <a:buClr>
                <a:schemeClr val="accent2"/>
              </a:buClr>
              <a:buFont typeface="Wingdings" charset="2"/>
              <a:buChar char="§"/>
            </a:pPr>
            <a:r>
              <a:rPr lang="en-US" sz="2600"/>
              <a:t>overall plan must generate effect of complex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762000"/>
          </a:xfrm>
        </p:spPr>
        <p:txBody>
          <a:bodyPr/>
          <a:lstStyle/>
          <a:p>
            <a:pPr>
              <a:spcAft>
                <a:spcPct val="25000"/>
              </a:spcAft>
            </a:pPr>
            <a:r>
              <a:rPr lang="en-US" sz="3600">
                <a:sym typeface="Symbol" pitchFamily="18" charset="2"/>
              </a:rPr>
              <a:t>Hierarchical Planning 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06413" y="1411288"/>
            <a:ext cx="8272462" cy="491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sz="2600" dirty="0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Hierarchical Planning / Plan Decomposition</a:t>
            </a:r>
          </a:p>
          <a:p>
            <a:pPr>
              <a:spcBef>
                <a:spcPct val="25000"/>
              </a:spcBef>
            </a:pPr>
            <a:r>
              <a:rPr lang="en-US" sz="2600" dirty="0">
                <a:cs typeface="Times New Roman" pitchFamily="16" charset="0"/>
                <a:sym typeface="Symbol" pitchFamily="18" charset="2"/>
              </a:rPr>
              <a:t>Plans are organized in a hierarchy. Links between nodes at different levels in the hierarchy denote a </a:t>
            </a:r>
            <a:r>
              <a:rPr lang="en-US" sz="2600" dirty="0">
                <a:solidFill>
                  <a:srgbClr val="D60093"/>
                </a:solidFill>
                <a:cs typeface="Times New Roman" pitchFamily="16" charset="0"/>
                <a:sym typeface="Symbol" pitchFamily="18" charset="2"/>
              </a:rPr>
              <a:t>decomposition </a:t>
            </a:r>
            <a:r>
              <a:rPr lang="en-US" sz="2600" dirty="0">
                <a:cs typeface="Times New Roman" pitchFamily="16" charset="0"/>
                <a:sym typeface="Symbol" pitchFamily="18" charset="2"/>
              </a:rPr>
              <a:t>of a </a:t>
            </a:r>
            <a:r>
              <a:rPr lang="en-US" sz="2600" dirty="0">
                <a:latin typeface="Times New Roman"/>
                <a:cs typeface="Times New Roman" pitchFamily="16" charset="0"/>
                <a:sym typeface="Symbol" pitchFamily="18" charset="2"/>
              </a:rPr>
              <a:t>“</a:t>
            </a:r>
            <a:r>
              <a:rPr lang="en-US" sz="2600" dirty="0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complex action</a:t>
            </a:r>
            <a:r>
              <a:rPr lang="en-US" sz="2600" dirty="0">
                <a:latin typeface="Times New Roman"/>
                <a:cs typeface="Times New Roman" pitchFamily="16" charset="0"/>
                <a:sym typeface="Symbol" pitchFamily="18" charset="2"/>
              </a:rPr>
              <a:t>”</a:t>
            </a:r>
            <a:r>
              <a:rPr lang="en-US" sz="2600" dirty="0">
                <a:cs typeface="Times New Roman" pitchFamily="16" charset="0"/>
                <a:sym typeface="Symbol" pitchFamily="18" charset="2"/>
              </a:rPr>
              <a:t> into more </a:t>
            </a:r>
            <a:r>
              <a:rPr lang="en-US" sz="2600" dirty="0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primitive actions</a:t>
            </a:r>
            <a:r>
              <a:rPr lang="en-US" sz="2600" dirty="0">
                <a:cs typeface="Times New Roman" pitchFamily="16" charset="0"/>
                <a:sym typeface="Symbol" pitchFamily="18" charset="2"/>
              </a:rPr>
              <a:t> (</a:t>
            </a:r>
            <a:r>
              <a:rPr lang="en-US" sz="2600" dirty="0">
                <a:solidFill>
                  <a:srgbClr val="D60093"/>
                </a:solidFill>
                <a:cs typeface="Times New Roman" pitchFamily="16" charset="0"/>
                <a:sym typeface="Symbol" pitchFamily="18" charset="2"/>
              </a:rPr>
              <a:t>operator expansion</a:t>
            </a:r>
            <a:r>
              <a:rPr lang="en-US" sz="2600" dirty="0">
                <a:cs typeface="Times New Roman" pitchFamily="16" charset="0"/>
                <a:sym typeface="Symbol" pitchFamily="18" charset="2"/>
              </a:rPr>
              <a:t>).</a:t>
            </a:r>
          </a:p>
          <a:p>
            <a:pPr>
              <a:spcBef>
                <a:spcPct val="25000"/>
              </a:spcBef>
            </a:pPr>
            <a:r>
              <a:rPr lang="en-US" sz="2600" u="sng" dirty="0">
                <a:cs typeface="Times New Roman" pitchFamily="16" charset="0"/>
                <a:sym typeface="Symbol" pitchFamily="18" charset="2"/>
              </a:rPr>
              <a:t>Example:</a:t>
            </a:r>
          </a:p>
          <a:p>
            <a:pPr algn="ctr">
              <a:lnSpc>
                <a:spcPct val="90000"/>
              </a:lnSpc>
            </a:pPr>
            <a:r>
              <a:rPr lang="en-US" sz="2600" dirty="0">
                <a:cs typeface="Times New Roman" pitchFamily="16" charset="0"/>
                <a:sym typeface="Symbol" pitchFamily="18" charset="2"/>
              </a:rPr>
              <a:t>		</a:t>
            </a:r>
            <a:r>
              <a:rPr lang="en-US" sz="2600" dirty="0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move</a:t>
            </a:r>
            <a:r>
              <a:rPr lang="en-US" sz="2600" dirty="0">
                <a:cs typeface="Times New Roman" pitchFamily="16" charset="0"/>
                <a:sym typeface="Symbol" pitchFamily="18" charset="2"/>
              </a:rPr>
              <a:t> (x, y, z)</a:t>
            </a:r>
          </a:p>
          <a:p>
            <a:pPr>
              <a:spcBef>
                <a:spcPct val="35000"/>
              </a:spcBef>
            </a:pPr>
            <a:r>
              <a:rPr lang="en-US" sz="2600" dirty="0">
                <a:solidFill>
                  <a:srgbClr val="CC0099"/>
                </a:solidFill>
                <a:cs typeface="Times New Roman" pitchFamily="16" charset="0"/>
                <a:sym typeface="Symbol" pitchFamily="18" charset="2"/>
              </a:rPr>
              <a:t>operator</a:t>
            </a:r>
          </a:p>
          <a:p>
            <a:r>
              <a:rPr lang="en-US" sz="2600" dirty="0">
                <a:solidFill>
                  <a:srgbClr val="CC0099"/>
                </a:solidFill>
                <a:cs typeface="Times New Roman" pitchFamily="16" charset="0"/>
                <a:sym typeface="Symbol" pitchFamily="18" charset="2"/>
              </a:rPr>
              <a:t>expansion</a:t>
            </a:r>
            <a:r>
              <a:rPr lang="en-US" sz="2600" dirty="0">
                <a:cs typeface="Times New Roman" pitchFamily="16" charset="0"/>
                <a:sym typeface="Symbol" pitchFamily="18" charset="2"/>
              </a:rPr>
              <a:t>	          </a:t>
            </a:r>
            <a:r>
              <a:rPr lang="en-US" sz="2600" dirty="0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pickup</a:t>
            </a:r>
            <a:r>
              <a:rPr lang="en-US" sz="2600" dirty="0">
                <a:cs typeface="Times New Roman" pitchFamily="16" charset="0"/>
                <a:sym typeface="Symbol" pitchFamily="18" charset="2"/>
              </a:rPr>
              <a:t> (x, y)     </a:t>
            </a:r>
            <a:r>
              <a:rPr lang="en-US" sz="2600" dirty="0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putdown</a:t>
            </a:r>
            <a:r>
              <a:rPr lang="en-US" sz="2600" dirty="0">
                <a:cs typeface="Times New Roman" pitchFamily="16" charset="0"/>
                <a:sym typeface="Symbol" pitchFamily="18" charset="2"/>
              </a:rPr>
              <a:t> (x, z) </a:t>
            </a:r>
          </a:p>
          <a:p>
            <a:pPr>
              <a:spcBef>
                <a:spcPct val="40000"/>
              </a:spcBef>
            </a:pPr>
            <a:r>
              <a:rPr lang="en-US" sz="2600" i="1" dirty="0">
                <a:cs typeface="Times New Roman" pitchFamily="16" charset="0"/>
                <a:sym typeface="Symbol" pitchFamily="18" charset="2"/>
              </a:rPr>
              <a:t>The lowest level corresponds to executable actions of the agent.</a:t>
            </a:r>
          </a:p>
        </p:txBody>
      </p:sp>
      <p:sp>
        <p:nvSpPr>
          <p:cNvPr id="115716" name="Line 4"/>
          <p:cNvSpPr>
            <a:spLocks noChangeShapeType="1"/>
          </p:cNvSpPr>
          <p:nvPr/>
        </p:nvSpPr>
        <p:spPr bwMode="auto">
          <a:xfrm flipH="1">
            <a:off x="4343400" y="4343400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17" name="Line 5"/>
          <p:cNvSpPr>
            <a:spLocks noChangeShapeType="1"/>
          </p:cNvSpPr>
          <p:nvPr/>
        </p:nvSpPr>
        <p:spPr bwMode="auto">
          <a:xfrm>
            <a:off x="5334000" y="43434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Hierarchical Plan - Example</a:t>
            </a:r>
          </a:p>
        </p:txBody>
      </p:sp>
      <p:sp>
        <p:nvSpPr>
          <p:cNvPr id="1239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953000"/>
          </a:xfrm>
          <a:ln>
            <a:solidFill>
              <a:srgbClr val="000099"/>
            </a:solidFill>
          </a:ln>
        </p:spPr>
        <p:txBody>
          <a:bodyPr/>
          <a:lstStyle/>
          <a:p>
            <a:pPr algn="ctr">
              <a:lnSpc>
                <a:spcPct val="120000"/>
              </a:lnSpc>
              <a:buFont typeface="Wingdings" charset="2"/>
              <a:buNone/>
            </a:pPr>
            <a:r>
              <a:rPr lang="en-US" sz="2400" dirty="0"/>
              <a:t>Travel (source, </a:t>
            </a:r>
            <a:r>
              <a:rPr lang="en-US" sz="2400" dirty="0" err="1"/>
              <a:t>dest</a:t>
            </a:r>
            <a:r>
              <a:rPr lang="en-US" sz="2400" dirty="0"/>
              <a:t>.)</a:t>
            </a:r>
          </a:p>
          <a:p>
            <a:pPr algn="ctr">
              <a:buFont typeface="Wingdings" charset="2"/>
              <a:buNone/>
            </a:pPr>
            <a:endParaRPr lang="en-US" sz="2400" dirty="0"/>
          </a:p>
          <a:p>
            <a:pPr algn="ctr">
              <a:buFont typeface="Wingdings" charset="2"/>
              <a:buNone/>
            </a:pPr>
            <a:r>
              <a:rPr lang="en-US" sz="2200" dirty="0"/>
              <a:t>Take-Plane	Take-Bus	Take-Car</a:t>
            </a:r>
          </a:p>
          <a:p>
            <a:pPr algn="ctr">
              <a:buFont typeface="Wingdings" charset="2"/>
              <a:buNone/>
            </a:pPr>
            <a:endParaRPr lang="en-US" sz="2400" dirty="0"/>
          </a:p>
          <a:p>
            <a:pPr algn="ctr">
              <a:buFont typeface="Wingdings" charset="2"/>
              <a:buNone/>
            </a:pPr>
            <a:endParaRPr lang="en-US" sz="2400" dirty="0"/>
          </a:p>
          <a:p>
            <a:pPr algn="ctr">
              <a:buFont typeface="Wingdings" charset="2"/>
              <a:buNone/>
            </a:pPr>
            <a:r>
              <a:rPr lang="en-US" sz="2000" dirty="0" err="1"/>
              <a:t>Goto</a:t>
            </a:r>
            <a:r>
              <a:rPr lang="en-US" sz="2000" dirty="0"/>
              <a:t> (bus, source)   Buy-Ticket (bus)   Hop-on (bus)   Leave (bus, </a:t>
            </a:r>
            <a:r>
              <a:rPr lang="en-US" sz="2000" dirty="0" err="1"/>
              <a:t>dest</a:t>
            </a:r>
            <a:r>
              <a:rPr lang="en-US" sz="2000" dirty="0"/>
              <a:t>.)</a:t>
            </a:r>
          </a:p>
          <a:p>
            <a:pPr algn="ctr">
              <a:buFont typeface="Wingdings" charset="2"/>
              <a:buNone/>
            </a:pPr>
            <a:endParaRPr lang="en-US" sz="2000" dirty="0"/>
          </a:p>
          <a:p>
            <a:pPr algn="ctr">
              <a:buFont typeface="Wingdings" charset="2"/>
              <a:buNone/>
            </a:pPr>
            <a:endParaRPr lang="en-US" sz="2000" dirty="0"/>
          </a:p>
          <a:p>
            <a:pPr lvl="2">
              <a:buFont typeface="Wingdings" charset="2"/>
              <a:buNone/>
            </a:pPr>
            <a:r>
              <a:rPr lang="en-US" sz="2000" dirty="0" err="1"/>
              <a:t>Goto</a:t>
            </a:r>
            <a:r>
              <a:rPr lang="en-US" sz="2000" dirty="0"/>
              <a:t> (counter)    Request (ticket)   Pay  (ticket)   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768475" y="1952625"/>
            <a:ext cx="5803900" cy="2913063"/>
            <a:chOff x="1114" y="1230"/>
            <a:chExt cx="3656" cy="1835"/>
          </a:xfrm>
        </p:grpSpPr>
        <p:sp>
          <p:nvSpPr>
            <p:cNvPr id="123912" name="Line 8"/>
            <p:cNvSpPr>
              <a:spLocks noChangeShapeType="1"/>
            </p:cNvSpPr>
            <p:nvPr/>
          </p:nvSpPr>
          <p:spPr bwMode="auto">
            <a:xfrm flipH="1">
              <a:off x="1114" y="1756"/>
              <a:ext cx="1536" cy="576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913" name="Line 9"/>
            <p:cNvSpPr>
              <a:spLocks noChangeShapeType="1"/>
            </p:cNvSpPr>
            <p:nvPr/>
          </p:nvSpPr>
          <p:spPr bwMode="auto">
            <a:xfrm flipH="1">
              <a:off x="2324" y="1766"/>
              <a:ext cx="508" cy="596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914" name="Line 10"/>
            <p:cNvSpPr>
              <a:spLocks noChangeShapeType="1"/>
            </p:cNvSpPr>
            <p:nvPr/>
          </p:nvSpPr>
          <p:spPr bwMode="auto">
            <a:xfrm>
              <a:off x="2996" y="1757"/>
              <a:ext cx="499" cy="586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915" name="Line 11"/>
            <p:cNvSpPr>
              <a:spLocks noChangeShapeType="1"/>
            </p:cNvSpPr>
            <p:nvPr/>
          </p:nvSpPr>
          <p:spPr bwMode="auto">
            <a:xfrm>
              <a:off x="3100" y="1747"/>
              <a:ext cx="1670" cy="595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916" name="Line 12"/>
            <p:cNvSpPr>
              <a:spLocks noChangeShapeType="1"/>
            </p:cNvSpPr>
            <p:nvPr/>
          </p:nvSpPr>
          <p:spPr bwMode="auto">
            <a:xfrm>
              <a:off x="2468" y="2554"/>
              <a:ext cx="1" cy="50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917" name="Line 13"/>
            <p:cNvSpPr>
              <a:spLocks noChangeShapeType="1"/>
            </p:cNvSpPr>
            <p:nvPr/>
          </p:nvSpPr>
          <p:spPr bwMode="auto">
            <a:xfrm>
              <a:off x="2824" y="2546"/>
              <a:ext cx="865" cy="519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918" name="Line 14"/>
            <p:cNvSpPr>
              <a:spLocks noChangeShapeType="1"/>
            </p:cNvSpPr>
            <p:nvPr/>
          </p:nvSpPr>
          <p:spPr bwMode="auto">
            <a:xfrm flipH="1">
              <a:off x="1521" y="2527"/>
              <a:ext cx="603" cy="528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919" name="Line 15"/>
            <p:cNvSpPr>
              <a:spLocks noChangeShapeType="1"/>
            </p:cNvSpPr>
            <p:nvPr/>
          </p:nvSpPr>
          <p:spPr bwMode="auto">
            <a:xfrm>
              <a:off x="2892" y="1230"/>
              <a:ext cx="1" cy="327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Slide5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100" y="584200"/>
            <a:ext cx="7289800" cy="568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Slide6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300" y="1581150"/>
            <a:ext cx="7645400" cy="3695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88A90C-ED78-49F5-B93B-5F91EC519BDB}" type="datetime4">
              <a:rPr lang="nl-NL" altLang="ko-KR" smtClean="0">
                <a:latin typeface="Verdana" pitchFamily="-128" charset="0"/>
                <a:ea typeface="굴림" charset="-127"/>
              </a:rPr>
              <a:pPr/>
              <a:t>27 september 2017</a:t>
            </a:fld>
            <a:endParaRPr lang="nl-NL" altLang="ko-KR" smtClean="0">
              <a:latin typeface="Verdana" pitchFamily="-128" charset="0"/>
              <a:ea typeface="굴림" charset="-127"/>
            </a:endParaRPr>
          </a:p>
        </p:txBody>
      </p:sp>
      <p:sp>
        <p:nvSpPr>
          <p:cNvPr id="24579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0D6995-7604-4128-B0F1-DA3822842AB7}" type="slidenum">
              <a:rPr lang="nl-NL" altLang="ko-KR"/>
              <a:pPr/>
              <a:t>2</a:t>
            </a:fld>
            <a:endParaRPr lang="nl-NL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68313" y="6308725"/>
            <a:ext cx="2663825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NL"/>
              <a:t>AI 1</a:t>
            </a: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800" smtClean="0">
                <a:ea typeface="굴림" charset="-127"/>
              </a:rPr>
              <a:t>Planning with state-space search</a:t>
            </a:r>
            <a:endParaRPr lang="en-US" altLang="ko-KR" smtClean="0">
              <a:ea typeface="굴림" charset="-127"/>
            </a:endParaRP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800" smtClean="0">
                <a:ea typeface="굴림" charset="-127"/>
              </a:rPr>
              <a:t>Both forward and backward search possible</a:t>
            </a:r>
          </a:p>
          <a:p>
            <a:pPr eaLnBrk="1" hangingPunct="1"/>
            <a:r>
              <a:rPr lang="en-US" altLang="ko-KR" sz="2800" smtClean="0">
                <a:ea typeface="굴림" charset="-127"/>
              </a:rPr>
              <a:t>Progression planners</a:t>
            </a:r>
          </a:p>
          <a:p>
            <a:pPr lvl="1" eaLnBrk="1" hangingPunct="1"/>
            <a:r>
              <a:rPr lang="en-US" altLang="ko-KR" sz="2000" smtClean="0">
                <a:ea typeface="굴림" charset="-127"/>
              </a:rPr>
              <a:t>forward state-space search</a:t>
            </a:r>
          </a:p>
          <a:p>
            <a:pPr lvl="1" eaLnBrk="1" hangingPunct="1"/>
            <a:r>
              <a:rPr lang="en-US" altLang="ko-KR" sz="2000" smtClean="0">
                <a:ea typeface="굴림" charset="-127"/>
              </a:rPr>
              <a:t>Consider the effect of all possible actions in a given state</a:t>
            </a:r>
          </a:p>
          <a:p>
            <a:pPr eaLnBrk="1" hangingPunct="1"/>
            <a:r>
              <a:rPr lang="en-US" altLang="ko-KR" sz="2800" smtClean="0">
                <a:ea typeface="굴림" charset="-127"/>
              </a:rPr>
              <a:t>Regression planners </a:t>
            </a:r>
          </a:p>
          <a:p>
            <a:pPr lvl="1" eaLnBrk="1" hangingPunct="1"/>
            <a:r>
              <a:rPr lang="en-US" altLang="ko-KR" sz="2000" smtClean="0">
                <a:ea typeface="굴림" charset="-127"/>
              </a:rPr>
              <a:t>backward state-space search</a:t>
            </a:r>
          </a:p>
          <a:p>
            <a:pPr lvl="1" eaLnBrk="1" hangingPunct="1"/>
            <a:r>
              <a:rPr lang="en-US" altLang="ko-KR" sz="2000" smtClean="0">
                <a:ea typeface="굴림" charset="-127"/>
              </a:rPr>
              <a:t>To achieve a goal, what must have been true in the previous state.</a:t>
            </a:r>
          </a:p>
          <a:p>
            <a:pPr lvl="1" eaLnBrk="1" hangingPunct="1"/>
            <a:endParaRPr lang="en-US" altLang="ko-KR" sz="200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034" y="884419"/>
            <a:ext cx="8540280" cy="48718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762000"/>
          </a:xfrm>
        </p:spPr>
        <p:txBody>
          <a:bodyPr/>
          <a:lstStyle/>
          <a:p>
            <a:pPr>
              <a:spcAft>
                <a:spcPct val="25000"/>
              </a:spcAft>
            </a:pPr>
            <a:r>
              <a:rPr lang="en-US" sz="3600">
                <a:cs typeface="Times New Roman" pitchFamily="16" charset="0"/>
              </a:rPr>
              <a:t>ADL - Action Definition Language</a:t>
            </a: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609600" y="1524000"/>
            <a:ext cx="7848600" cy="417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sz="2600" b="1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ADL </a:t>
            </a:r>
          </a:p>
          <a:p>
            <a:pPr>
              <a:spcBef>
                <a:spcPct val="10000"/>
              </a:spcBef>
            </a:pPr>
            <a:r>
              <a:rPr lang="en-US" sz="2600">
                <a:cs typeface="Times New Roman" pitchFamily="16" charset="0"/>
                <a:sym typeface="Symbol" pitchFamily="18" charset="2"/>
              </a:rPr>
              <a:t>Can be seen as extension of the STRIPS language.</a:t>
            </a:r>
          </a:p>
          <a:p>
            <a:pPr>
              <a:spcBef>
                <a:spcPct val="10000"/>
              </a:spcBef>
            </a:pPr>
            <a:r>
              <a:rPr lang="en-US" sz="2600">
                <a:cs typeface="Times New Roman" pitchFamily="16" charset="0"/>
                <a:sym typeface="Symbol" pitchFamily="18" charset="2"/>
              </a:rPr>
              <a:t>Contains typing of parameters (sorts).</a:t>
            </a:r>
          </a:p>
          <a:p>
            <a:pPr>
              <a:spcBef>
                <a:spcPct val="10000"/>
              </a:spcBef>
            </a:pPr>
            <a:r>
              <a:rPr lang="en-US" sz="2600">
                <a:cs typeface="Times New Roman" pitchFamily="16" charset="0"/>
                <a:sym typeface="Symbol" pitchFamily="18" charset="2"/>
              </a:rPr>
              <a:t>Allows explicit expression of negation.</a:t>
            </a:r>
          </a:p>
          <a:p>
            <a:pPr>
              <a:spcBef>
                <a:spcPct val="10000"/>
              </a:spcBef>
            </a:pPr>
            <a:r>
              <a:rPr lang="en-US" sz="2600">
                <a:cs typeface="Times New Roman" pitchFamily="16" charset="0"/>
                <a:sym typeface="Symbol" pitchFamily="18" charset="2"/>
              </a:rPr>
              <a:t>Allows equality of terms in precondition formula.</a:t>
            </a:r>
          </a:p>
          <a:p>
            <a:pPr>
              <a:spcBef>
                <a:spcPct val="40000"/>
              </a:spcBef>
              <a:spcAft>
                <a:spcPct val="20000"/>
              </a:spcAft>
            </a:pPr>
            <a:r>
              <a:rPr lang="en-US" sz="2600" u="sng">
                <a:cs typeface="Times New Roman" pitchFamily="16" charset="0"/>
                <a:sym typeface="Symbol" pitchFamily="18" charset="2"/>
              </a:rPr>
              <a:t>Example</a:t>
            </a:r>
            <a:r>
              <a:rPr lang="en-US" sz="2600">
                <a:cs typeface="Times New Roman" pitchFamily="16" charset="0"/>
                <a:sym typeface="Symbol" pitchFamily="18" charset="2"/>
              </a:rPr>
              <a:t>:</a:t>
            </a:r>
          </a:p>
          <a:p>
            <a:pPr>
              <a:spcBef>
                <a:spcPct val="10000"/>
              </a:spcBef>
            </a:pPr>
            <a:r>
              <a:rPr lang="en-US" sz="2600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Fly (p: plane; from: airport; to: airport; c: cargo)</a:t>
            </a:r>
          </a:p>
          <a:p>
            <a:pPr>
              <a:spcBef>
                <a:spcPct val="10000"/>
              </a:spcBef>
            </a:pPr>
            <a:r>
              <a:rPr lang="en-US" sz="2600">
                <a:solidFill>
                  <a:srgbClr val="CC0099"/>
                </a:solidFill>
                <a:cs typeface="Times New Roman" pitchFamily="16" charset="0"/>
                <a:sym typeface="Symbol" pitchFamily="18" charset="2"/>
              </a:rPr>
              <a:t>precondition</a:t>
            </a:r>
            <a:r>
              <a:rPr lang="en-US" sz="2600">
                <a:cs typeface="Times New Roman" pitchFamily="16" charset="0"/>
                <a:sym typeface="Symbol" pitchFamily="18" charset="2"/>
              </a:rPr>
              <a:t>:</a:t>
            </a:r>
            <a:r>
              <a:rPr lang="en-US" sz="2600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 at(p,to)  at(c,to)  in(c,p)  tofrom</a:t>
            </a:r>
          </a:p>
          <a:p>
            <a:pPr>
              <a:spcBef>
                <a:spcPct val="10000"/>
              </a:spcBef>
            </a:pPr>
            <a:r>
              <a:rPr lang="en-US" sz="2600">
                <a:solidFill>
                  <a:srgbClr val="CC0099"/>
                </a:solidFill>
                <a:cs typeface="Times New Roman" pitchFamily="16" charset="0"/>
                <a:sym typeface="Symbol" pitchFamily="18" charset="2"/>
              </a:rPr>
              <a:t>effect</a:t>
            </a:r>
            <a:r>
              <a:rPr lang="en-US" sz="2600">
                <a:cs typeface="Times New Roman" pitchFamily="16" charset="0"/>
                <a:sym typeface="Symbol" pitchFamily="18" charset="2"/>
              </a:rPr>
              <a:t>:</a:t>
            </a:r>
            <a:r>
              <a:rPr lang="en-US" sz="2600">
                <a:solidFill>
                  <a:schemeClr val="hlink"/>
                </a:solidFill>
                <a:cs typeface="Times New Roman" pitchFamily="16" charset="0"/>
                <a:sym typeface="Symbol" pitchFamily="18" charset="2"/>
              </a:rPr>
              <a:t> at(p,to)  at(c,to)  at(p,from)  at(c,from)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69925" y="6186488"/>
            <a:ext cx="3360738" cy="350837"/>
          </a:xfrm>
          <a:ln/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From Russell &amp; </a:t>
            </a:r>
            <a:r>
              <a:rPr lang="en-US" sz="1600" dirty="0" err="1">
                <a:solidFill>
                  <a:schemeClr val="tx1"/>
                </a:solidFill>
              </a:rPr>
              <a:t>Norvig</a:t>
            </a:r>
            <a:r>
              <a:rPr lang="en-US" sz="1600" dirty="0">
                <a:solidFill>
                  <a:schemeClr val="tx1"/>
                </a:solidFill>
              </a:rPr>
              <a:t>, Chapter 11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491" y="923493"/>
            <a:ext cx="8010093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839200" cy="762000"/>
          </a:xfrm>
        </p:spPr>
        <p:txBody>
          <a:bodyPr/>
          <a:lstStyle/>
          <a:p>
            <a:pPr algn="ctr"/>
            <a:r>
              <a:rPr lang="en-US" dirty="0" smtClean="0"/>
              <a:t>Conditional Planning</a:t>
            </a:r>
            <a:endParaRPr lang="en-IN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7418"/>
            <a:ext cx="9091139" cy="520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1E51A88-BD68-4EDD-90E6-22786DC740DD}" type="datetime4">
              <a:rPr lang="nl-NL" altLang="ko-KR" smtClean="0">
                <a:latin typeface="Verdana" pitchFamily="-128" charset="0"/>
                <a:ea typeface="굴림" charset="-127"/>
              </a:rPr>
              <a:pPr/>
              <a:t>27 september 2017</a:t>
            </a:fld>
            <a:endParaRPr lang="nl-NL" altLang="ko-KR" smtClean="0">
              <a:latin typeface="Verdana" pitchFamily="-128" charset="0"/>
              <a:ea typeface="굴림" charset="-127"/>
            </a:endParaRPr>
          </a:p>
        </p:txBody>
      </p:sp>
      <p:sp>
        <p:nvSpPr>
          <p:cNvPr id="25603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ECB84F5-7966-434D-A453-7CE415F06450}" type="slidenum">
              <a:rPr lang="nl-NL" altLang="ko-KR"/>
              <a:pPr/>
              <a:t>3</a:t>
            </a:fld>
            <a:endParaRPr lang="nl-NL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468313" y="6308725"/>
            <a:ext cx="2663825" cy="215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NL"/>
              <a:t>AI 1</a:t>
            </a: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Progression and regression</a:t>
            </a:r>
          </a:p>
        </p:txBody>
      </p:sp>
      <p:pic>
        <p:nvPicPr>
          <p:cNvPr id="2560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66800" y="1905000"/>
            <a:ext cx="6397625" cy="3886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Text Box 2"/>
          <p:cNvSpPr txBox="1">
            <a:spLocks noChangeArrowheads="1"/>
          </p:cNvSpPr>
          <p:nvPr/>
        </p:nvSpPr>
        <p:spPr bwMode="auto">
          <a:xfrm>
            <a:off x="1757363" y="2232025"/>
            <a:ext cx="572452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tabLst>
                <a:tab pos="990600" algn="l"/>
              </a:tabLst>
              <a:defRPr/>
            </a:pPr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Mirror" pitchFamily="2" charset="0"/>
              </a:rPr>
              <a:t>Partial Order Planning (POP)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19125" y="1657350"/>
            <a:ext cx="7048500" cy="3124200"/>
            <a:chOff x="390" y="1044"/>
            <a:chExt cx="4440" cy="1968"/>
          </a:xfrm>
        </p:grpSpPr>
        <p:sp>
          <p:nvSpPr>
            <p:cNvPr id="11269" name="Line 4"/>
            <p:cNvSpPr>
              <a:spLocks noChangeShapeType="1"/>
            </p:cNvSpPr>
            <p:nvPr/>
          </p:nvSpPr>
          <p:spPr bwMode="auto">
            <a:xfrm>
              <a:off x="390" y="1768"/>
              <a:ext cx="44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0" name="Line 5"/>
            <p:cNvSpPr>
              <a:spLocks noChangeShapeType="1"/>
            </p:cNvSpPr>
            <p:nvPr/>
          </p:nvSpPr>
          <p:spPr bwMode="auto">
            <a:xfrm rot="-5400000">
              <a:off x="66" y="2028"/>
              <a:ext cx="196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4848225" y="4799013"/>
            <a:ext cx="33337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See:</a:t>
            </a:r>
          </a:p>
          <a:p>
            <a:pPr eaLnBrk="1" hangingPunct="1"/>
            <a:r>
              <a:rPr lang="en-US"/>
              <a:t> Russell, Norvig, AI; chapter 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001125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/>
              <a:t>Transform Partial Order Plan into </a:t>
            </a:r>
            <a:br>
              <a:rPr lang="en-US" sz="2400" smtClean="0"/>
            </a:br>
            <a:r>
              <a:rPr lang="en-US" sz="2400" smtClean="0"/>
              <a:t>Total-order Plan:</a:t>
            </a:r>
          </a:p>
        </p:txBody>
      </p:sp>
      <p:sp>
        <p:nvSpPr>
          <p:cNvPr id="775171" name="Text Box 3"/>
          <p:cNvSpPr txBox="1">
            <a:spLocks noChangeArrowheads="1"/>
          </p:cNvSpPr>
          <p:nvPr/>
        </p:nvSpPr>
        <p:spPr bwMode="auto">
          <a:xfrm>
            <a:off x="1144588" y="1092200"/>
            <a:ext cx="758825" cy="3032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398463" y="1793875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173" name="Text Box 5"/>
          <p:cNvSpPr txBox="1">
            <a:spLocks noChangeArrowheads="1"/>
          </p:cNvSpPr>
          <p:nvPr/>
        </p:nvSpPr>
        <p:spPr bwMode="auto">
          <a:xfrm>
            <a:off x="398463" y="3905250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Shoe</a:t>
            </a:r>
            <a:endParaRPr lang="en-GB" b="1"/>
          </a:p>
        </p:txBody>
      </p:sp>
      <p:sp>
        <p:nvSpPr>
          <p:cNvPr id="775174" name="Text Box 6"/>
          <p:cNvSpPr txBox="1">
            <a:spLocks noChangeArrowheads="1"/>
          </p:cNvSpPr>
          <p:nvPr/>
        </p:nvSpPr>
        <p:spPr bwMode="auto">
          <a:xfrm>
            <a:off x="1881188" y="3905250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</a:t>
            </a:r>
            <a:br>
              <a:rPr lang="de-DE" b="1"/>
            </a:br>
            <a:r>
              <a:rPr lang="de-DE" b="1"/>
              <a:t>Shoe</a:t>
            </a:r>
            <a:endParaRPr lang="en-GB" b="1"/>
          </a:p>
        </p:txBody>
      </p:sp>
      <p:sp>
        <p:nvSpPr>
          <p:cNvPr id="775175" name="Text Box 7"/>
          <p:cNvSpPr txBox="1">
            <a:spLocks noChangeArrowheads="1"/>
          </p:cNvSpPr>
          <p:nvPr/>
        </p:nvSpPr>
        <p:spPr bwMode="auto">
          <a:xfrm>
            <a:off x="1881188" y="1793875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176" name="Text Box 8"/>
          <p:cNvSpPr txBox="1">
            <a:spLocks noChangeArrowheads="1"/>
          </p:cNvSpPr>
          <p:nvPr/>
        </p:nvSpPr>
        <p:spPr bwMode="auto">
          <a:xfrm>
            <a:off x="3160713" y="5610225"/>
            <a:ext cx="758825" cy="3032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Finish</a:t>
            </a:r>
            <a:endParaRPr lang="en-GB" b="1"/>
          </a:p>
        </p:txBody>
      </p:sp>
      <p:sp>
        <p:nvSpPr>
          <p:cNvPr id="775177" name="Text Box 9"/>
          <p:cNvSpPr txBox="1">
            <a:spLocks noChangeArrowheads="1"/>
          </p:cNvSpPr>
          <p:nvPr/>
        </p:nvSpPr>
        <p:spPr bwMode="auto">
          <a:xfrm>
            <a:off x="112713" y="3416300"/>
            <a:ext cx="1317625" cy="2746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i="1"/>
              <a:t>LeftSockOn</a:t>
            </a:r>
            <a:endParaRPr lang="en-GB" i="1"/>
          </a:p>
        </p:txBody>
      </p:sp>
      <p:sp>
        <p:nvSpPr>
          <p:cNvPr id="775178" name="Text Box 10"/>
          <p:cNvSpPr txBox="1">
            <a:spLocks noChangeArrowheads="1"/>
          </p:cNvSpPr>
          <p:nvPr/>
        </p:nvSpPr>
        <p:spPr bwMode="auto">
          <a:xfrm>
            <a:off x="1500188" y="3416300"/>
            <a:ext cx="1508125" cy="2746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i="1"/>
              <a:t>RightSockOn</a:t>
            </a:r>
            <a:endParaRPr lang="en-GB" i="1"/>
          </a:p>
        </p:txBody>
      </p:sp>
      <p:sp>
        <p:nvSpPr>
          <p:cNvPr id="775179" name="Text Box 11"/>
          <p:cNvSpPr txBox="1">
            <a:spLocks noChangeArrowheads="1"/>
          </p:cNvSpPr>
          <p:nvPr/>
        </p:nvSpPr>
        <p:spPr bwMode="auto">
          <a:xfrm>
            <a:off x="153988" y="4905375"/>
            <a:ext cx="2740025" cy="2746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i="1"/>
              <a:t>LeftShoeOn, RightShoeOn</a:t>
            </a:r>
            <a:endParaRPr lang="en-GB" i="1"/>
          </a:p>
        </p:txBody>
      </p:sp>
      <p:cxnSp>
        <p:nvCxnSpPr>
          <p:cNvPr id="775180" name="AutoShape 12"/>
          <p:cNvCxnSpPr>
            <a:cxnSpLocks noChangeShapeType="1"/>
            <a:stCxn id="775171" idx="2"/>
            <a:endCxn id="775172" idx="0"/>
          </p:cNvCxnSpPr>
          <p:nvPr/>
        </p:nvCxnSpPr>
        <p:spPr bwMode="auto">
          <a:xfrm flipH="1">
            <a:off x="771525" y="1409700"/>
            <a:ext cx="752475" cy="3698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181" name="AutoShape 13"/>
          <p:cNvCxnSpPr>
            <a:cxnSpLocks noChangeShapeType="1"/>
            <a:stCxn id="775171" idx="2"/>
            <a:endCxn id="775175" idx="0"/>
          </p:cNvCxnSpPr>
          <p:nvPr/>
        </p:nvCxnSpPr>
        <p:spPr bwMode="auto">
          <a:xfrm>
            <a:off x="1524000" y="1409700"/>
            <a:ext cx="730250" cy="3698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182" name="AutoShape 14"/>
          <p:cNvCxnSpPr>
            <a:cxnSpLocks noChangeShapeType="1"/>
            <a:stCxn id="775172" idx="2"/>
            <a:endCxn id="775177" idx="0"/>
          </p:cNvCxnSpPr>
          <p:nvPr/>
        </p:nvCxnSpPr>
        <p:spPr bwMode="auto">
          <a:xfrm>
            <a:off x="771525" y="2386013"/>
            <a:ext cx="0" cy="10302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183" name="AutoShape 15"/>
          <p:cNvCxnSpPr>
            <a:cxnSpLocks noChangeShapeType="1"/>
            <a:stCxn id="775175" idx="2"/>
            <a:endCxn id="775178" idx="0"/>
          </p:cNvCxnSpPr>
          <p:nvPr/>
        </p:nvCxnSpPr>
        <p:spPr bwMode="auto">
          <a:xfrm>
            <a:off x="2254250" y="2386013"/>
            <a:ext cx="0" cy="10302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184" name="AutoShape 16"/>
          <p:cNvCxnSpPr>
            <a:cxnSpLocks noChangeShapeType="1"/>
            <a:stCxn id="775173" idx="2"/>
            <a:endCxn id="775179" idx="0"/>
          </p:cNvCxnSpPr>
          <p:nvPr/>
        </p:nvCxnSpPr>
        <p:spPr bwMode="auto">
          <a:xfrm>
            <a:off x="771525" y="4497388"/>
            <a:ext cx="752475" cy="4079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185" name="AutoShape 17"/>
          <p:cNvCxnSpPr>
            <a:cxnSpLocks noChangeShapeType="1"/>
            <a:stCxn id="775174" idx="2"/>
            <a:endCxn id="775179" idx="0"/>
          </p:cNvCxnSpPr>
          <p:nvPr/>
        </p:nvCxnSpPr>
        <p:spPr bwMode="auto">
          <a:xfrm flipH="1">
            <a:off x="1524000" y="4497388"/>
            <a:ext cx="730250" cy="4079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sp>
        <p:nvSpPr>
          <p:cNvPr id="775186" name="Text Box 18"/>
          <p:cNvSpPr txBox="1">
            <a:spLocks noChangeArrowheads="1"/>
          </p:cNvSpPr>
          <p:nvPr/>
        </p:nvSpPr>
        <p:spPr bwMode="auto">
          <a:xfrm>
            <a:off x="3173413" y="1063625"/>
            <a:ext cx="758825" cy="3032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775187" name="Text Box 19"/>
          <p:cNvSpPr txBox="1">
            <a:spLocks noChangeArrowheads="1"/>
          </p:cNvSpPr>
          <p:nvPr/>
        </p:nvSpPr>
        <p:spPr bwMode="auto">
          <a:xfrm>
            <a:off x="4186238" y="1068388"/>
            <a:ext cx="758825" cy="3032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775188" name="Text Box 20"/>
          <p:cNvSpPr txBox="1">
            <a:spLocks noChangeArrowheads="1"/>
          </p:cNvSpPr>
          <p:nvPr/>
        </p:nvSpPr>
        <p:spPr bwMode="auto">
          <a:xfrm>
            <a:off x="5200650" y="1068388"/>
            <a:ext cx="758825" cy="3032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775189" name="Text Box 21"/>
          <p:cNvSpPr txBox="1">
            <a:spLocks noChangeArrowheads="1"/>
          </p:cNvSpPr>
          <p:nvPr/>
        </p:nvSpPr>
        <p:spPr bwMode="auto">
          <a:xfrm>
            <a:off x="6213475" y="1068388"/>
            <a:ext cx="758825" cy="3032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775190" name="Text Box 22"/>
          <p:cNvSpPr txBox="1">
            <a:spLocks noChangeArrowheads="1"/>
          </p:cNvSpPr>
          <p:nvPr/>
        </p:nvSpPr>
        <p:spPr bwMode="auto">
          <a:xfrm>
            <a:off x="7227888" y="1068388"/>
            <a:ext cx="758825" cy="3032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775191" name="Text Box 23"/>
          <p:cNvSpPr txBox="1">
            <a:spLocks noChangeArrowheads="1"/>
          </p:cNvSpPr>
          <p:nvPr/>
        </p:nvSpPr>
        <p:spPr bwMode="auto">
          <a:xfrm>
            <a:off x="8242300" y="1052513"/>
            <a:ext cx="758825" cy="3032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775192" name="Text Box 24"/>
          <p:cNvSpPr txBox="1">
            <a:spLocks noChangeArrowheads="1"/>
          </p:cNvSpPr>
          <p:nvPr/>
        </p:nvSpPr>
        <p:spPr bwMode="auto">
          <a:xfrm>
            <a:off x="3173413" y="36909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Shoe</a:t>
            </a:r>
            <a:endParaRPr lang="en-GB" b="1"/>
          </a:p>
        </p:txBody>
      </p:sp>
      <p:sp>
        <p:nvSpPr>
          <p:cNvPr id="775193" name="Text Box 25"/>
          <p:cNvSpPr txBox="1">
            <a:spLocks noChangeArrowheads="1"/>
          </p:cNvSpPr>
          <p:nvPr/>
        </p:nvSpPr>
        <p:spPr bwMode="auto">
          <a:xfrm>
            <a:off x="3167063" y="46497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RightShoe</a:t>
            </a:r>
            <a:endParaRPr lang="en-GB" b="1"/>
          </a:p>
        </p:txBody>
      </p:sp>
      <p:sp>
        <p:nvSpPr>
          <p:cNvPr id="775194" name="Text Box 26"/>
          <p:cNvSpPr txBox="1">
            <a:spLocks noChangeArrowheads="1"/>
          </p:cNvSpPr>
          <p:nvPr/>
        </p:nvSpPr>
        <p:spPr bwMode="auto">
          <a:xfrm>
            <a:off x="3173413" y="27320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195" name="Text Box 27"/>
          <p:cNvSpPr txBox="1">
            <a:spLocks noChangeArrowheads="1"/>
          </p:cNvSpPr>
          <p:nvPr/>
        </p:nvSpPr>
        <p:spPr bwMode="auto">
          <a:xfrm>
            <a:off x="4186238" y="5610225"/>
            <a:ext cx="758825" cy="3032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Finish</a:t>
            </a:r>
            <a:endParaRPr lang="en-GB" b="1"/>
          </a:p>
        </p:txBody>
      </p:sp>
      <p:sp>
        <p:nvSpPr>
          <p:cNvPr id="775196" name="Text Box 28"/>
          <p:cNvSpPr txBox="1">
            <a:spLocks noChangeArrowheads="1"/>
          </p:cNvSpPr>
          <p:nvPr/>
        </p:nvSpPr>
        <p:spPr bwMode="auto">
          <a:xfrm>
            <a:off x="5200650" y="5610225"/>
            <a:ext cx="758825" cy="3032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Finish</a:t>
            </a:r>
            <a:endParaRPr lang="en-GB" b="1"/>
          </a:p>
        </p:txBody>
      </p:sp>
      <p:sp>
        <p:nvSpPr>
          <p:cNvPr id="775197" name="Text Box 29"/>
          <p:cNvSpPr txBox="1">
            <a:spLocks noChangeArrowheads="1"/>
          </p:cNvSpPr>
          <p:nvPr/>
        </p:nvSpPr>
        <p:spPr bwMode="auto">
          <a:xfrm>
            <a:off x="6213475" y="5610225"/>
            <a:ext cx="758825" cy="3032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Finish</a:t>
            </a:r>
            <a:endParaRPr lang="en-GB" b="1"/>
          </a:p>
        </p:txBody>
      </p:sp>
      <p:sp>
        <p:nvSpPr>
          <p:cNvPr id="775198" name="Text Box 30"/>
          <p:cNvSpPr txBox="1">
            <a:spLocks noChangeArrowheads="1"/>
          </p:cNvSpPr>
          <p:nvPr/>
        </p:nvSpPr>
        <p:spPr bwMode="auto">
          <a:xfrm>
            <a:off x="7227888" y="5610225"/>
            <a:ext cx="758825" cy="3032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Finish</a:t>
            </a:r>
            <a:endParaRPr lang="en-GB" b="1"/>
          </a:p>
        </p:txBody>
      </p:sp>
      <p:sp>
        <p:nvSpPr>
          <p:cNvPr id="775199" name="Text Box 31"/>
          <p:cNvSpPr txBox="1">
            <a:spLocks noChangeArrowheads="1"/>
          </p:cNvSpPr>
          <p:nvPr/>
        </p:nvSpPr>
        <p:spPr bwMode="auto">
          <a:xfrm>
            <a:off x="8242300" y="5610225"/>
            <a:ext cx="758825" cy="3032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Finish</a:t>
            </a:r>
            <a:endParaRPr lang="en-GB" b="1"/>
          </a:p>
        </p:txBody>
      </p:sp>
      <p:sp>
        <p:nvSpPr>
          <p:cNvPr id="775200" name="Text Box 32"/>
          <p:cNvSpPr txBox="1">
            <a:spLocks noChangeArrowheads="1"/>
          </p:cNvSpPr>
          <p:nvPr/>
        </p:nvSpPr>
        <p:spPr bwMode="auto">
          <a:xfrm>
            <a:off x="5213350" y="17732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01" name="Text Box 33"/>
          <p:cNvSpPr txBox="1">
            <a:spLocks noChangeArrowheads="1"/>
          </p:cNvSpPr>
          <p:nvPr/>
        </p:nvSpPr>
        <p:spPr bwMode="auto">
          <a:xfrm>
            <a:off x="6226175" y="17732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02" name="Text Box 34"/>
          <p:cNvSpPr txBox="1">
            <a:spLocks noChangeArrowheads="1"/>
          </p:cNvSpPr>
          <p:nvPr/>
        </p:nvSpPr>
        <p:spPr bwMode="auto">
          <a:xfrm>
            <a:off x="8255000" y="17732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03" name="Text Box 35"/>
          <p:cNvSpPr txBox="1">
            <a:spLocks noChangeArrowheads="1"/>
          </p:cNvSpPr>
          <p:nvPr/>
        </p:nvSpPr>
        <p:spPr bwMode="auto">
          <a:xfrm>
            <a:off x="4198938" y="17732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04" name="Text Box 36"/>
          <p:cNvSpPr txBox="1">
            <a:spLocks noChangeArrowheads="1"/>
          </p:cNvSpPr>
          <p:nvPr/>
        </p:nvSpPr>
        <p:spPr bwMode="auto">
          <a:xfrm>
            <a:off x="7240588" y="17732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05" name="Text Box 37"/>
          <p:cNvSpPr txBox="1">
            <a:spLocks noChangeArrowheads="1"/>
          </p:cNvSpPr>
          <p:nvPr/>
        </p:nvSpPr>
        <p:spPr bwMode="auto">
          <a:xfrm>
            <a:off x="3173413" y="17732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06" name="Text Box 38"/>
          <p:cNvSpPr txBox="1">
            <a:spLocks noChangeArrowheads="1"/>
          </p:cNvSpPr>
          <p:nvPr/>
        </p:nvSpPr>
        <p:spPr bwMode="auto">
          <a:xfrm>
            <a:off x="4198938" y="27320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07" name="Text Box 39"/>
          <p:cNvSpPr txBox="1">
            <a:spLocks noChangeArrowheads="1"/>
          </p:cNvSpPr>
          <p:nvPr/>
        </p:nvSpPr>
        <p:spPr bwMode="auto">
          <a:xfrm>
            <a:off x="7240588" y="27320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</a:t>
            </a:r>
            <a:br>
              <a:rPr lang="de-DE" b="1"/>
            </a:br>
            <a:r>
              <a:rPr lang="de-DE" b="1"/>
              <a:t>Shoe</a:t>
            </a:r>
            <a:endParaRPr lang="en-GB" b="1"/>
          </a:p>
        </p:txBody>
      </p:sp>
      <p:sp>
        <p:nvSpPr>
          <p:cNvPr id="775208" name="Text Box 40"/>
          <p:cNvSpPr txBox="1">
            <a:spLocks noChangeArrowheads="1"/>
          </p:cNvSpPr>
          <p:nvPr/>
        </p:nvSpPr>
        <p:spPr bwMode="auto">
          <a:xfrm>
            <a:off x="5213350" y="27320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09" name="Text Box 41"/>
          <p:cNvSpPr txBox="1">
            <a:spLocks noChangeArrowheads="1"/>
          </p:cNvSpPr>
          <p:nvPr/>
        </p:nvSpPr>
        <p:spPr bwMode="auto">
          <a:xfrm>
            <a:off x="6226175" y="27320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10" name="Text Box 42"/>
          <p:cNvSpPr txBox="1">
            <a:spLocks noChangeArrowheads="1"/>
          </p:cNvSpPr>
          <p:nvPr/>
        </p:nvSpPr>
        <p:spPr bwMode="auto">
          <a:xfrm>
            <a:off x="8255000" y="27320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Shoe</a:t>
            </a:r>
            <a:endParaRPr lang="en-GB" b="1"/>
          </a:p>
        </p:txBody>
      </p:sp>
      <p:sp>
        <p:nvSpPr>
          <p:cNvPr id="775211" name="Text Box 43"/>
          <p:cNvSpPr txBox="1">
            <a:spLocks noChangeArrowheads="1"/>
          </p:cNvSpPr>
          <p:nvPr/>
        </p:nvSpPr>
        <p:spPr bwMode="auto">
          <a:xfrm>
            <a:off x="6226175" y="36909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Shoe</a:t>
            </a:r>
            <a:endParaRPr lang="en-GB" b="1"/>
          </a:p>
        </p:txBody>
      </p:sp>
      <p:sp>
        <p:nvSpPr>
          <p:cNvPr id="775212" name="Text Box 44"/>
          <p:cNvSpPr txBox="1">
            <a:spLocks noChangeArrowheads="1"/>
          </p:cNvSpPr>
          <p:nvPr/>
        </p:nvSpPr>
        <p:spPr bwMode="auto">
          <a:xfrm>
            <a:off x="7240588" y="36909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Sock</a:t>
            </a:r>
            <a:endParaRPr lang="en-GB" b="1"/>
          </a:p>
        </p:txBody>
      </p:sp>
      <p:sp>
        <p:nvSpPr>
          <p:cNvPr id="775213" name="Text Box 45"/>
          <p:cNvSpPr txBox="1">
            <a:spLocks noChangeArrowheads="1"/>
          </p:cNvSpPr>
          <p:nvPr/>
        </p:nvSpPr>
        <p:spPr bwMode="auto">
          <a:xfrm>
            <a:off x="4198938" y="36909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RightShoe</a:t>
            </a:r>
            <a:endParaRPr lang="en-GB" b="1"/>
          </a:p>
        </p:txBody>
      </p:sp>
      <p:sp>
        <p:nvSpPr>
          <p:cNvPr id="775214" name="Text Box 46"/>
          <p:cNvSpPr txBox="1">
            <a:spLocks noChangeArrowheads="1"/>
          </p:cNvSpPr>
          <p:nvPr/>
        </p:nvSpPr>
        <p:spPr bwMode="auto">
          <a:xfrm>
            <a:off x="5213350" y="36909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RightShoe</a:t>
            </a:r>
            <a:endParaRPr lang="en-GB" b="1"/>
          </a:p>
        </p:txBody>
      </p:sp>
      <p:sp>
        <p:nvSpPr>
          <p:cNvPr id="775215" name="Text Box 47"/>
          <p:cNvSpPr txBox="1">
            <a:spLocks noChangeArrowheads="1"/>
          </p:cNvSpPr>
          <p:nvPr/>
        </p:nvSpPr>
        <p:spPr bwMode="auto">
          <a:xfrm>
            <a:off x="8255000" y="369093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RightSock</a:t>
            </a:r>
            <a:endParaRPr lang="en-GB" b="1"/>
          </a:p>
        </p:txBody>
      </p:sp>
      <p:sp>
        <p:nvSpPr>
          <p:cNvPr id="775216" name="Text Box 48"/>
          <p:cNvSpPr txBox="1">
            <a:spLocks noChangeArrowheads="1"/>
          </p:cNvSpPr>
          <p:nvPr/>
        </p:nvSpPr>
        <p:spPr bwMode="auto">
          <a:xfrm>
            <a:off x="6226175" y="46497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RightShoe</a:t>
            </a:r>
            <a:endParaRPr lang="en-GB" b="1"/>
          </a:p>
        </p:txBody>
      </p:sp>
      <p:sp>
        <p:nvSpPr>
          <p:cNvPr id="775217" name="Text Box 49"/>
          <p:cNvSpPr txBox="1">
            <a:spLocks noChangeArrowheads="1"/>
          </p:cNvSpPr>
          <p:nvPr/>
        </p:nvSpPr>
        <p:spPr bwMode="auto">
          <a:xfrm>
            <a:off x="7240588" y="46497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</a:p>
          <a:p>
            <a:pPr eaLnBrk="1" hangingPunct="1"/>
            <a:r>
              <a:rPr lang="de-DE" b="1"/>
              <a:t>Shoe</a:t>
            </a:r>
            <a:endParaRPr lang="en-GB" b="1"/>
          </a:p>
        </p:txBody>
      </p:sp>
      <p:sp>
        <p:nvSpPr>
          <p:cNvPr id="775218" name="Text Box 50"/>
          <p:cNvSpPr txBox="1">
            <a:spLocks noChangeArrowheads="1"/>
          </p:cNvSpPr>
          <p:nvPr/>
        </p:nvSpPr>
        <p:spPr bwMode="auto">
          <a:xfrm>
            <a:off x="4198938" y="46497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Shoe</a:t>
            </a:r>
            <a:endParaRPr lang="en-GB" b="1"/>
          </a:p>
        </p:txBody>
      </p:sp>
      <p:sp>
        <p:nvSpPr>
          <p:cNvPr id="775219" name="Text Box 51"/>
          <p:cNvSpPr txBox="1">
            <a:spLocks noChangeArrowheads="1"/>
          </p:cNvSpPr>
          <p:nvPr/>
        </p:nvSpPr>
        <p:spPr bwMode="auto">
          <a:xfrm>
            <a:off x="5213350" y="46497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Left</a:t>
            </a:r>
            <a:br>
              <a:rPr lang="de-DE" b="1"/>
            </a:br>
            <a:r>
              <a:rPr lang="de-DE" b="1"/>
              <a:t>Shoe</a:t>
            </a:r>
            <a:endParaRPr lang="en-GB" b="1"/>
          </a:p>
        </p:txBody>
      </p:sp>
      <p:sp>
        <p:nvSpPr>
          <p:cNvPr id="775220" name="Text Box 52"/>
          <p:cNvSpPr txBox="1">
            <a:spLocks noChangeArrowheads="1"/>
          </p:cNvSpPr>
          <p:nvPr/>
        </p:nvSpPr>
        <p:spPr bwMode="auto">
          <a:xfrm>
            <a:off x="8255000" y="4649788"/>
            <a:ext cx="746125" cy="5778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Right</a:t>
            </a:r>
            <a:br>
              <a:rPr lang="de-DE" b="1"/>
            </a:br>
            <a:r>
              <a:rPr lang="de-DE" b="1"/>
              <a:t>Shoe</a:t>
            </a:r>
            <a:endParaRPr lang="en-GB" b="1"/>
          </a:p>
        </p:txBody>
      </p:sp>
      <p:cxnSp>
        <p:nvCxnSpPr>
          <p:cNvPr id="775221" name="AutoShape 53"/>
          <p:cNvCxnSpPr>
            <a:cxnSpLocks noChangeShapeType="1"/>
            <a:stCxn id="775186" idx="2"/>
            <a:endCxn id="775205" idx="0"/>
          </p:cNvCxnSpPr>
          <p:nvPr/>
        </p:nvCxnSpPr>
        <p:spPr bwMode="auto">
          <a:xfrm flipH="1">
            <a:off x="3546475" y="1381125"/>
            <a:ext cx="6350" cy="37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22" name="AutoShape 54"/>
          <p:cNvCxnSpPr>
            <a:cxnSpLocks noChangeShapeType="1"/>
            <a:stCxn id="775187" idx="2"/>
            <a:endCxn id="775203" idx="0"/>
          </p:cNvCxnSpPr>
          <p:nvPr/>
        </p:nvCxnSpPr>
        <p:spPr bwMode="auto">
          <a:xfrm>
            <a:off x="4565650" y="1385888"/>
            <a:ext cx="6350" cy="3730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23" name="AutoShape 55"/>
          <p:cNvCxnSpPr>
            <a:cxnSpLocks noChangeShapeType="1"/>
            <a:stCxn id="775188" idx="2"/>
            <a:endCxn id="775200" idx="0"/>
          </p:cNvCxnSpPr>
          <p:nvPr/>
        </p:nvCxnSpPr>
        <p:spPr bwMode="auto">
          <a:xfrm>
            <a:off x="5580063" y="1385888"/>
            <a:ext cx="6350" cy="3730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24" name="AutoShape 56"/>
          <p:cNvCxnSpPr>
            <a:cxnSpLocks noChangeShapeType="1"/>
            <a:stCxn id="775189" idx="2"/>
            <a:endCxn id="775201" idx="0"/>
          </p:cNvCxnSpPr>
          <p:nvPr/>
        </p:nvCxnSpPr>
        <p:spPr bwMode="auto">
          <a:xfrm>
            <a:off x="6592888" y="1385888"/>
            <a:ext cx="6350" cy="3730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25" name="AutoShape 57"/>
          <p:cNvCxnSpPr>
            <a:cxnSpLocks noChangeShapeType="1"/>
            <a:stCxn id="775190" idx="2"/>
            <a:endCxn id="775204" idx="0"/>
          </p:cNvCxnSpPr>
          <p:nvPr/>
        </p:nvCxnSpPr>
        <p:spPr bwMode="auto">
          <a:xfrm>
            <a:off x="7607300" y="1385888"/>
            <a:ext cx="6350" cy="3730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26" name="AutoShape 58"/>
          <p:cNvCxnSpPr>
            <a:cxnSpLocks noChangeShapeType="1"/>
            <a:stCxn id="775191" idx="2"/>
            <a:endCxn id="775202" idx="0"/>
          </p:cNvCxnSpPr>
          <p:nvPr/>
        </p:nvCxnSpPr>
        <p:spPr bwMode="auto">
          <a:xfrm>
            <a:off x="8621713" y="1370013"/>
            <a:ext cx="6350" cy="388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27" name="AutoShape 59"/>
          <p:cNvCxnSpPr>
            <a:cxnSpLocks noChangeShapeType="1"/>
            <a:stCxn id="775205" idx="2"/>
            <a:endCxn id="775194" idx="0"/>
          </p:cNvCxnSpPr>
          <p:nvPr/>
        </p:nvCxnSpPr>
        <p:spPr bwMode="auto">
          <a:xfrm>
            <a:off x="3546475" y="23653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28" name="AutoShape 60"/>
          <p:cNvCxnSpPr>
            <a:cxnSpLocks noChangeShapeType="1"/>
            <a:stCxn id="775203" idx="2"/>
            <a:endCxn id="775206" idx="0"/>
          </p:cNvCxnSpPr>
          <p:nvPr/>
        </p:nvCxnSpPr>
        <p:spPr bwMode="auto">
          <a:xfrm>
            <a:off x="4572000" y="23653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29" name="AutoShape 61"/>
          <p:cNvCxnSpPr>
            <a:cxnSpLocks noChangeShapeType="1"/>
            <a:stCxn id="775200" idx="2"/>
            <a:endCxn id="775208" idx="0"/>
          </p:cNvCxnSpPr>
          <p:nvPr/>
        </p:nvCxnSpPr>
        <p:spPr bwMode="auto">
          <a:xfrm>
            <a:off x="5586413" y="23653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0" name="AutoShape 62"/>
          <p:cNvCxnSpPr>
            <a:cxnSpLocks noChangeShapeType="1"/>
            <a:stCxn id="775201" idx="2"/>
            <a:endCxn id="775209" idx="0"/>
          </p:cNvCxnSpPr>
          <p:nvPr/>
        </p:nvCxnSpPr>
        <p:spPr bwMode="auto">
          <a:xfrm>
            <a:off x="6599238" y="23653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1" name="AutoShape 63"/>
          <p:cNvCxnSpPr>
            <a:cxnSpLocks noChangeShapeType="1"/>
            <a:stCxn id="775204" idx="2"/>
            <a:endCxn id="775207" idx="0"/>
          </p:cNvCxnSpPr>
          <p:nvPr/>
        </p:nvCxnSpPr>
        <p:spPr bwMode="auto">
          <a:xfrm>
            <a:off x="7613650" y="23653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2" name="AutoShape 64"/>
          <p:cNvCxnSpPr>
            <a:cxnSpLocks noChangeShapeType="1"/>
            <a:stCxn id="775202" idx="2"/>
            <a:endCxn id="775210" idx="0"/>
          </p:cNvCxnSpPr>
          <p:nvPr/>
        </p:nvCxnSpPr>
        <p:spPr bwMode="auto">
          <a:xfrm>
            <a:off x="8628063" y="23653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3" name="AutoShape 65"/>
          <p:cNvCxnSpPr>
            <a:cxnSpLocks noChangeShapeType="1"/>
            <a:stCxn id="775194" idx="2"/>
            <a:endCxn id="775192" idx="0"/>
          </p:cNvCxnSpPr>
          <p:nvPr/>
        </p:nvCxnSpPr>
        <p:spPr bwMode="auto">
          <a:xfrm>
            <a:off x="3546475" y="332422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4" name="AutoShape 66"/>
          <p:cNvCxnSpPr>
            <a:cxnSpLocks noChangeShapeType="1"/>
            <a:stCxn id="775206" idx="2"/>
            <a:endCxn id="775213" idx="0"/>
          </p:cNvCxnSpPr>
          <p:nvPr/>
        </p:nvCxnSpPr>
        <p:spPr bwMode="auto">
          <a:xfrm>
            <a:off x="4572000" y="332422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5" name="AutoShape 67"/>
          <p:cNvCxnSpPr>
            <a:cxnSpLocks noChangeShapeType="1"/>
            <a:stCxn id="775208" idx="2"/>
            <a:endCxn id="775214" idx="0"/>
          </p:cNvCxnSpPr>
          <p:nvPr/>
        </p:nvCxnSpPr>
        <p:spPr bwMode="auto">
          <a:xfrm>
            <a:off x="5586413" y="332422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6" name="AutoShape 68"/>
          <p:cNvCxnSpPr>
            <a:cxnSpLocks noChangeShapeType="1"/>
            <a:stCxn id="775209" idx="2"/>
            <a:endCxn id="775211" idx="0"/>
          </p:cNvCxnSpPr>
          <p:nvPr/>
        </p:nvCxnSpPr>
        <p:spPr bwMode="auto">
          <a:xfrm>
            <a:off x="6599238" y="332422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7" name="AutoShape 69"/>
          <p:cNvCxnSpPr>
            <a:cxnSpLocks noChangeShapeType="1"/>
            <a:stCxn id="775207" idx="2"/>
            <a:endCxn id="775212" idx="0"/>
          </p:cNvCxnSpPr>
          <p:nvPr/>
        </p:nvCxnSpPr>
        <p:spPr bwMode="auto">
          <a:xfrm>
            <a:off x="7613650" y="332422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8" name="AutoShape 70"/>
          <p:cNvCxnSpPr>
            <a:cxnSpLocks noChangeShapeType="1"/>
            <a:stCxn id="775210" idx="2"/>
            <a:endCxn id="775215" idx="0"/>
          </p:cNvCxnSpPr>
          <p:nvPr/>
        </p:nvCxnSpPr>
        <p:spPr bwMode="auto">
          <a:xfrm>
            <a:off x="8628063" y="332422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39" name="AutoShape 71"/>
          <p:cNvCxnSpPr>
            <a:cxnSpLocks noChangeShapeType="1"/>
            <a:stCxn id="775192" idx="2"/>
            <a:endCxn id="775193" idx="0"/>
          </p:cNvCxnSpPr>
          <p:nvPr/>
        </p:nvCxnSpPr>
        <p:spPr bwMode="auto">
          <a:xfrm flipH="1">
            <a:off x="3540125" y="4283075"/>
            <a:ext cx="635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0" name="AutoShape 72"/>
          <p:cNvCxnSpPr>
            <a:cxnSpLocks noChangeShapeType="1"/>
            <a:stCxn id="775213" idx="2"/>
            <a:endCxn id="775218" idx="0"/>
          </p:cNvCxnSpPr>
          <p:nvPr/>
        </p:nvCxnSpPr>
        <p:spPr bwMode="auto">
          <a:xfrm>
            <a:off x="4572000" y="42830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1" name="AutoShape 73"/>
          <p:cNvCxnSpPr>
            <a:cxnSpLocks noChangeShapeType="1"/>
            <a:stCxn id="775214" idx="2"/>
            <a:endCxn id="775219" idx="0"/>
          </p:cNvCxnSpPr>
          <p:nvPr/>
        </p:nvCxnSpPr>
        <p:spPr bwMode="auto">
          <a:xfrm>
            <a:off x="5586413" y="42830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2" name="AutoShape 74"/>
          <p:cNvCxnSpPr>
            <a:cxnSpLocks noChangeShapeType="1"/>
            <a:stCxn id="775211" idx="2"/>
            <a:endCxn id="775216" idx="0"/>
          </p:cNvCxnSpPr>
          <p:nvPr/>
        </p:nvCxnSpPr>
        <p:spPr bwMode="auto">
          <a:xfrm>
            <a:off x="6599238" y="42830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3" name="AutoShape 75"/>
          <p:cNvCxnSpPr>
            <a:cxnSpLocks noChangeShapeType="1"/>
            <a:stCxn id="775212" idx="2"/>
            <a:endCxn id="775217" idx="0"/>
          </p:cNvCxnSpPr>
          <p:nvPr/>
        </p:nvCxnSpPr>
        <p:spPr bwMode="auto">
          <a:xfrm>
            <a:off x="7613650" y="42830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4" name="AutoShape 76"/>
          <p:cNvCxnSpPr>
            <a:cxnSpLocks noChangeShapeType="1"/>
            <a:stCxn id="775215" idx="2"/>
            <a:endCxn id="775220" idx="0"/>
          </p:cNvCxnSpPr>
          <p:nvPr/>
        </p:nvCxnSpPr>
        <p:spPr bwMode="auto">
          <a:xfrm>
            <a:off x="8628063" y="4283075"/>
            <a:ext cx="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5" name="AutoShape 77"/>
          <p:cNvCxnSpPr>
            <a:cxnSpLocks noChangeShapeType="1"/>
            <a:stCxn id="775193" idx="2"/>
            <a:endCxn id="775176" idx="0"/>
          </p:cNvCxnSpPr>
          <p:nvPr/>
        </p:nvCxnSpPr>
        <p:spPr bwMode="auto">
          <a:xfrm>
            <a:off x="3540125" y="5241925"/>
            <a:ext cx="0" cy="3540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6" name="AutoShape 78"/>
          <p:cNvCxnSpPr>
            <a:cxnSpLocks noChangeShapeType="1"/>
            <a:stCxn id="775218" idx="2"/>
            <a:endCxn id="775195" idx="0"/>
          </p:cNvCxnSpPr>
          <p:nvPr/>
        </p:nvCxnSpPr>
        <p:spPr bwMode="auto">
          <a:xfrm flipH="1">
            <a:off x="4565650" y="5241925"/>
            <a:ext cx="6350" cy="3540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7" name="AutoShape 79"/>
          <p:cNvCxnSpPr>
            <a:cxnSpLocks noChangeShapeType="1"/>
            <a:stCxn id="775219" idx="2"/>
            <a:endCxn id="775196" idx="0"/>
          </p:cNvCxnSpPr>
          <p:nvPr/>
        </p:nvCxnSpPr>
        <p:spPr bwMode="auto">
          <a:xfrm flipH="1">
            <a:off x="5580063" y="5241925"/>
            <a:ext cx="6350" cy="3540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8" name="AutoShape 80"/>
          <p:cNvCxnSpPr>
            <a:cxnSpLocks noChangeShapeType="1"/>
            <a:stCxn id="775216" idx="2"/>
            <a:endCxn id="775197" idx="0"/>
          </p:cNvCxnSpPr>
          <p:nvPr/>
        </p:nvCxnSpPr>
        <p:spPr bwMode="auto">
          <a:xfrm flipH="1">
            <a:off x="6592888" y="5241925"/>
            <a:ext cx="6350" cy="3540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49" name="AutoShape 81"/>
          <p:cNvCxnSpPr>
            <a:cxnSpLocks noChangeShapeType="1"/>
            <a:stCxn id="775217" idx="2"/>
            <a:endCxn id="775198" idx="0"/>
          </p:cNvCxnSpPr>
          <p:nvPr/>
        </p:nvCxnSpPr>
        <p:spPr bwMode="auto">
          <a:xfrm flipH="1">
            <a:off x="7607300" y="5241925"/>
            <a:ext cx="6350" cy="3540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775250" name="AutoShape 82"/>
          <p:cNvCxnSpPr>
            <a:cxnSpLocks noChangeShapeType="1"/>
            <a:stCxn id="775220" idx="2"/>
            <a:endCxn id="775199" idx="0"/>
          </p:cNvCxnSpPr>
          <p:nvPr/>
        </p:nvCxnSpPr>
        <p:spPr bwMode="auto">
          <a:xfrm flipH="1">
            <a:off x="8621713" y="5241925"/>
            <a:ext cx="6350" cy="3540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</p:cxnSp>
      <p:sp>
        <p:nvSpPr>
          <p:cNvPr id="775251" name="Text Box 83"/>
          <p:cNvSpPr txBox="1">
            <a:spLocks noChangeArrowheads="1"/>
          </p:cNvSpPr>
          <p:nvPr/>
        </p:nvSpPr>
        <p:spPr bwMode="auto">
          <a:xfrm>
            <a:off x="1079500" y="5249863"/>
            <a:ext cx="758825" cy="3032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/>
            <a:r>
              <a:rPr lang="de-DE" b="1"/>
              <a:t>Finish</a:t>
            </a:r>
            <a:endParaRPr lang="en-GB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7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7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7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7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7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7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7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7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7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7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7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7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7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00"/>
                                        <p:tgtEl>
                                          <p:spTgt spid="77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"/>
                                        <p:tgtEl>
                                          <p:spTgt spid="77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"/>
                                        <p:tgtEl>
                                          <p:spTgt spid="77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"/>
                                        <p:tgtEl>
                                          <p:spTgt spid="775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00"/>
                                        <p:tgtEl>
                                          <p:spTgt spid="77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77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00"/>
                                        <p:tgtEl>
                                          <p:spTgt spid="77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00"/>
                                        <p:tgtEl>
                                          <p:spTgt spid="77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00"/>
                                        <p:tgtEl>
                                          <p:spTgt spid="77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00"/>
                                        <p:tgtEl>
                                          <p:spTgt spid="77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00"/>
                                        <p:tgtEl>
                                          <p:spTgt spid="77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00"/>
                                        <p:tgtEl>
                                          <p:spTgt spid="77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200"/>
                                        <p:tgtEl>
                                          <p:spTgt spid="77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"/>
                                        <p:tgtEl>
                                          <p:spTgt spid="77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00"/>
                                        <p:tgtEl>
                                          <p:spTgt spid="775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00"/>
                                        <p:tgtEl>
                                          <p:spTgt spid="77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00"/>
                                        <p:tgtEl>
                                          <p:spTgt spid="77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200"/>
                                        <p:tgtEl>
                                          <p:spTgt spid="775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"/>
                                        <p:tgtEl>
                                          <p:spTgt spid="77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200"/>
                                        <p:tgtEl>
                                          <p:spTgt spid="77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200"/>
                                        <p:tgtEl>
                                          <p:spTgt spid="77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200"/>
                                        <p:tgtEl>
                                          <p:spTgt spid="77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200"/>
                                        <p:tgtEl>
                                          <p:spTgt spid="77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200"/>
                                        <p:tgtEl>
                                          <p:spTgt spid="77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200"/>
                                        <p:tgtEl>
                                          <p:spTgt spid="77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200"/>
                                        <p:tgtEl>
                                          <p:spTgt spid="77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200"/>
                                        <p:tgtEl>
                                          <p:spTgt spid="77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200"/>
                                        <p:tgtEl>
                                          <p:spTgt spid="77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200"/>
                                        <p:tgtEl>
                                          <p:spTgt spid="775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200"/>
                                        <p:tgtEl>
                                          <p:spTgt spid="77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1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200"/>
                                        <p:tgtEl>
                                          <p:spTgt spid="77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200"/>
                                        <p:tgtEl>
                                          <p:spTgt spid="77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200"/>
                                        <p:tgtEl>
                                          <p:spTgt spid="77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200"/>
                                        <p:tgtEl>
                                          <p:spTgt spid="77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200"/>
                                        <p:tgtEl>
                                          <p:spTgt spid="77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2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200"/>
                                        <p:tgtEl>
                                          <p:spTgt spid="775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200"/>
                                        <p:tgtEl>
                                          <p:spTgt spid="77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200"/>
                                        <p:tgtEl>
                                          <p:spTgt spid="775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200"/>
                                        <p:tgtEl>
                                          <p:spTgt spid="77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200"/>
                                        <p:tgtEl>
                                          <p:spTgt spid="77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200"/>
                                        <p:tgtEl>
                                          <p:spTgt spid="77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200"/>
                                        <p:tgtEl>
                                          <p:spTgt spid="77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200"/>
                                        <p:tgtEl>
                                          <p:spTgt spid="77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200"/>
                                        <p:tgtEl>
                                          <p:spTgt spid="77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200"/>
                                        <p:tgtEl>
                                          <p:spTgt spid="77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2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200"/>
                                        <p:tgtEl>
                                          <p:spTgt spid="77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2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200"/>
                                        <p:tgtEl>
                                          <p:spTgt spid="77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200"/>
                                        <p:tgtEl>
                                          <p:spTgt spid="77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200"/>
                                        <p:tgtEl>
                                          <p:spTgt spid="77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2" dur="200"/>
                                        <p:tgtEl>
                                          <p:spTgt spid="77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200"/>
                                        <p:tgtEl>
                                          <p:spTgt spid="775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200"/>
                                        <p:tgtEl>
                                          <p:spTgt spid="77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200"/>
                                        <p:tgtEl>
                                          <p:spTgt spid="77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200"/>
                                        <p:tgtEl>
                                          <p:spTgt spid="775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200"/>
                                        <p:tgtEl>
                                          <p:spTgt spid="77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7" dur="200"/>
                                        <p:tgtEl>
                                          <p:spTgt spid="77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2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200"/>
                                        <p:tgtEl>
                                          <p:spTgt spid="775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2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200"/>
                                        <p:tgtEl>
                                          <p:spTgt spid="775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200"/>
                                        <p:tgtEl>
                                          <p:spTgt spid="77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3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200"/>
                                        <p:tgtEl>
                                          <p:spTgt spid="775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200"/>
                                        <p:tgtEl>
                                          <p:spTgt spid="77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3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200"/>
                                        <p:tgtEl>
                                          <p:spTgt spid="77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3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5" dur="200"/>
                                        <p:tgtEl>
                                          <p:spTgt spid="77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200"/>
                                        <p:tgtEl>
                                          <p:spTgt spid="77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3" dur="200"/>
                                        <p:tgtEl>
                                          <p:spTgt spid="775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7" dur="200"/>
                                        <p:tgtEl>
                                          <p:spTgt spid="77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1" grpId="0" animBg="1"/>
      <p:bldP spid="775172" grpId="0" animBg="1"/>
      <p:bldP spid="775173" grpId="0" animBg="1"/>
      <p:bldP spid="775174" grpId="0" animBg="1"/>
      <p:bldP spid="775175" grpId="0" animBg="1"/>
      <p:bldP spid="775176" grpId="0" animBg="1"/>
      <p:bldP spid="775177" grpId="0"/>
      <p:bldP spid="775178" grpId="0"/>
      <p:bldP spid="775179" grpId="0"/>
      <p:bldP spid="775186" grpId="0" animBg="1"/>
      <p:bldP spid="775187" grpId="0" animBg="1"/>
      <p:bldP spid="775188" grpId="0" animBg="1"/>
      <p:bldP spid="775189" grpId="0" animBg="1"/>
      <p:bldP spid="775190" grpId="0" animBg="1"/>
      <p:bldP spid="775191" grpId="0" animBg="1"/>
      <p:bldP spid="775192" grpId="0" animBg="1"/>
      <p:bldP spid="775193" grpId="0" animBg="1"/>
      <p:bldP spid="775194" grpId="0" animBg="1"/>
      <p:bldP spid="775195" grpId="0" animBg="1"/>
      <p:bldP spid="775196" grpId="0" animBg="1"/>
      <p:bldP spid="775197" grpId="0" animBg="1"/>
      <p:bldP spid="775198" grpId="0" animBg="1"/>
      <p:bldP spid="775199" grpId="0" animBg="1"/>
      <p:bldP spid="775200" grpId="0" animBg="1"/>
      <p:bldP spid="775201" grpId="0" animBg="1"/>
      <p:bldP spid="775202" grpId="0" animBg="1"/>
      <p:bldP spid="775203" grpId="0" animBg="1"/>
      <p:bldP spid="775204" grpId="0" animBg="1"/>
      <p:bldP spid="775205" grpId="0" animBg="1"/>
      <p:bldP spid="775206" grpId="0" animBg="1"/>
      <p:bldP spid="775207" grpId="0" animBg="1"/>
      <p:bldP spid="775208" grpId="0" animBg="1"/>
      <p:bldP spid="775209" grpId="0" animBg="1"/>
      <p:bldP spid="775210" grpId="0" animBg="1"/>
      <p:bldP spid="775211" grpId="0" animBg="1"/>
      <p:bldP spid="775212" grpId="0" animBg="1"/>
      <p:bldP spid="775213" grpId="0" animBg="1"/>
      <p:bldP spid="775214" grpId="0" animBg="1"/>
      <p:bldP spid="775215" grpId="0" animBg="1"/>
      <p:bldP spid="775216" grpId="0" animBg="1"/>
      <p:bldP spid="775217" grpId="0" animBg="1"/>
      <p:bldP spid="775218" grpId="0" animBg="1"/>
      <p:bldP spid="775219" grpId="0" animBg="1"/>
      <p:bldP spid="775220" grpId="0" animBg="1"/>
      <p:bldP spid="7752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Another Example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4140200" cy="2476500"/>
          </a:xfrm>
        </p:spPr>
        <p:txBody>
          <a:bodyPr/>
          <a:lstStyle/>
          <a:p>
            <a:pPr eaLnBrk="1" hangingPunct="1"/>
            <a:r>
              <a:rPr lang="en-US" sz="2200" smtClean="0"/>
              <a:t>At(Home)</a:t>
            </a:r>
          </a:p>
          <a:p>
            <a:pPr eaLnBrk="1" hangingPunct="1"/>
            <a:r>
              <a:rPr lang="en-US" sz="2200" smtClean="0"/>
              <a:t>Sells(SM, Banana)</a:t>
            </a:r>
          </a:p>
          <a:p>
            <a:pPr eaLnBrk="1" hangingPunct="1"/>
            <a:r>
              <a:rPr lang="en-US" sz="2200" smtClean="0"/>
              <a:t>Sells(HS, Drill)</a:t>
            </a:r>
          </a:p>
          <a:p>
            <a:pPr eaLnBrk="1" hangingPunct="1"/>
            <a:r>
              <a:rPr lang="en-US" sz="2200" smtClean="0"/>
              <a:t>Have(Drill)</a:t>
            </a:r>
          </a:p>
          <a:p>
            <a:pPr eaLnBrk="1" hangingPunct="1"/>
            <a:r>
              <a:rPr lang="en-US" sz="2200" smtClean="0"/>
              <a:t>Have(Milk)</a:t>
            </a:r>
          </a:p>
          <a:p>
            <a:pPr eaLnBrk="1" hangingPunct="1"/>
            <a:r>
              <a:rPr lang="en-US" sz="2200" smtClean="0"/>
              <a:t>Have(Banana)</a:t>
            </a:r>
          </a:p>
        </p:txBody>
      </p:sp>
      <p:sp>
        <p:nvSpPr>
          <p:cNvPr id="813061" name="AutoShape 5"/>
          <p:cNvSpPr>
            <a:spLocks noChangeArrowheads="1"/>
          </p:cNvSpPr>
          <p:nvPr/>
        </p:nvSpPr>
        <p:spPr bwMode="auto">
          <a:xfrm>
            <a:off x="5778500" y="1092200"/>
            <a:ext cx="3365500" cy="1155700"/>
          </a:xfrm>
          <a:prstGeom prst="wedgeEllipseCallout">
            <a:avLst>
              <a:gd name="adj1" fmla="val -142736"/>
              <a:gd name="adj2" fmla="val 26648"/>
            </a:avLst>
          </a:prstGeom>
          <a:solidFill>
            <a:schemeClr val="hlink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>
                <a:solidFill>
                  <a:schemeClr val="bg1"/>
                </a:solidFill>
              </a:rPr>
              <a:t>SM: Super Market</a:t>
            </a:r>
          </a:p>
          <a:p>
            <a:pPr algn="ctr" eaLnBrk="1" hangingPunct="1"/>
            <a:r>
              <a:rPr lang="en-US">
                <a:solidFill>
                  <a:schemeClr val="bg1"/>
                </a:solidFill>
              </a:rPr>
              <a:t>HS: Hardware Store</a:t>
            </a:r>
          </a:p>
        </p:txBody>
      </p:sp>
      <p:pic>
        <p:nvPicPr>
          <p:cNvPr id="15365" name="Picture 8" descr="Planning_examp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2900" y="2555875"/>
            <a:ext cx="4913313" cy="312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Partial Order Planning</a:t>
            </a:r>
          </a:p>
        </p:txBody>
      </p:sp>
      <p:sp>
        <p:nvSpPr>
          <p:cNvPr id="826371" name="Text Box 3"/>
          <p:cNvSpPr txBox="1">
            <a:spLocks noChangeArrowheads="1"/>
          </p:cNvSpPr>
          <p:nvPr/>
        </p:nvSpPr>
        <p:spPr bwMode="auto">
          <a:xfrm>
            <a:off x="4040188" y="838200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826372" name="Text Box 4"/>
          <p:cNvSpPr txBox="1">
            <a:spLocks noChangeArrowheads="1"/>
          </p:cNvSpPr>
          <p:nvPr/>
        </p:nvSpPr>
        <p:spPr bwMode="auto">
          <a:xfrm>
            <a:off x="4054475" y="544988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End</a:t>
            </a:r>
            <a:endParaRPr lang="en-GB" b="1"/>
          </a:p>
        </p:txBody>
      </p:sp>
      <p:sp>
        <p:nvSpPr>
          <p:cNvPr id="826373" name="Text Box 5"/>
          <p:cNvSpPr txBox="1">
            <a:spLocks noChangeArrowheads="1"/>
          </p:cNvSpPr>
          <p:nvPr/>
        </p:nvSpPr>
        <p:spPr bwMode="auto">
          <a:xfrm>
            <a:off x="765175" y="38496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Buy(Banana)</a:t>
            </a:r>
            <a:endParaRPr lang="en-GB" b="1"/>
          </a:p>
        </p:txBody>
      </p:sp>
      <p:sp>
        <p:nvSpPr>
          <p:cNvPr id="826374" name="Text Box 6"/>
          <p:cNvSpPr txBox="1">
            <a:spLocks noChangeArrowheads="1"/>
          </p:cNvSpPr>
          <p:nvPr/>
        </p:nvSpPr>
        <p:spPr bwMode="auto">
          <a:xfrm>
            <a:off x="3630613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Buy(Milk)</a:t>
            </a:r>
            <a:endParaRPr lang="en-GB" b="1"/>
          </a:p>
        </p:txBody>
      </p:sp>
      <p:sp>
        <p:nvSpPr>
          <p:cNvPr id="826375" name="Text Box 7"/>
          <p:cNvSpPr txBox="1">
            <a:spLocks noChangeArrowheads="1"/>
          </p:cNvSpPr>
          <p:nvPr/>
        </p:nvSpPr>
        <p:spPr bwMode="auto">
          <a:xfrm>
            <a:off x="6496050" y="38877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Buy(Drill)</a:t>
            </a:r>
            <a:endParaRPr lang="en-GB" b="1"/>
          </a:p>
        </p:txBody>
      </p:sp>
      <p:sp>
        <p:nvSpPr>
          <p:cNvPr id="826376" name="Text Box 8"/>
          <p:cNvSpPr txBox="1">
            <a:spLocks noChangeArrowheads="1"/>
          </p:cNvSpPr>
          <p:nvPr/>
        </p:nvSpPr>
        <p:spPr bwMode="auto">
          <a:xfrm>
            <a:off x="1381125" y="4914900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826377" name="Text Box 9"/>
          <p:cNvSpPr txBox="1">
            <a:spLocks noChangeArrowheads="1"/>
          </p:cNvSpPr>
          <p:nvPr/>
        </p:nvSpPr>
        <p:spPr bwMode="auto">
          <a:xfrm>
            <a:off x="2909888" y="4914900"/>
            <a:ext cx="1708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Have(Banana)</a:t>
            </a:r>
          </a:p>
        </p:txBody>
      </p:sp>
      <p:sp>
        <p:nvSpPr>
          <p:cNvPr id="826378" name="Text Box 10"/>
          <p:cNvSpPr txBox="1">
            <a:spLocks noChangeArrowheads="1"/>
          </p:cNvSpPr>
          <p:nvPr/>
        </p:nvSpPr>
        <p:spPr bwMode="auto">
          <a:xfrm>
            <a:off x="493553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Have(Milk)</a:t>
            </a:r>
          </a:p>
        </p:txBody>
      </p:sp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658018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Have(Drill)</a:t>
            </a:r>
          </a:p>
        </p:txBody>
      </p:sp>
      <p:cxnSp>
        <p:nvCxnSpPr>
          <p:cNvPr id="826389" name="AutoShape 21"/>
          <p:cNvCxnSpPr>
            <a:cxnSpLocks noChangeShapeType="1"/>
            <a:stCxn id="826375" idx="2"/>
            <a:endCxn id="826379" idx="0"/>
          </p:cNvCxnSpPr>
          <p:nvPr/>
        </p:nvCxnSpPr>
        <p:spPr bwMode="auto">
          <a:xfrm rot="5400000">
            <a:off x="7080251" y="4533900"/>
            <a:ext cx="544512" cy="217487"/>
          </a:xfrm>
          <a:prstGeom prst="curvedConnector3">
            <a:avLst>
              <a:gd name="adj1" fmla="val 4869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826390" name="AutoShape 22"/>
          <p:cNvCxnSpPr>
            <a:cxnSpLocks noChangeShapeType="1"/>
            <a:stCxn id="826374" idx="2"/>
            <a:endCxn id="826378" idx="0"/>
          </p:cNvCxnSpPr>
          <p:nvPr/>
        </p:nvCxnSpPr>
        <p:spPr bwMode="auto">
          <a:xfrm rot="16200000" flipH="1">
            <a:off x="4818857" y="4134644"/>
            <a:ext cx="557212" cy="1003300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826391" name="AutoShape 23"/>
          <p:cNvCxnSpPr>
            <a:cxnSpLocks noChangeShapeType="1"/>
            <a:stCxn id="826373" idx="2"/>
            <a:endCxn id="826377" idx="0"/>
          </p:cNvCxnSpPr>
          <p:nvPr/>
        </p:nvCxnSpPr>
        <p:spPr bwMode="auto">
          <a:xfrm rot="16200000" flipH="1">
            <a:off x="2455863" y="3606800"/>
            <a:ext cx="582612" cy="2033588"/>
          </a:xfrm>
          <a:prstGeom prst="curvedConnector3">
            <a:avLst>
              <a:gd name="adj1" fmla="val 48773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sp>
        <p:nvSpPr>
          <p:cNvPr id="826394" name="Text Box 26"/>
          <p:cNvSpPr txBox="1">
            <a:spLocks noChangeArrowheads="1"/>
          </p:cNvSpPr>
          <p:nvPr/>
        </p:nvSpPr>
        <p:spPr bwMode="auto">
          <a:xfrm>
            <a:off x="263525" y="4545013"/>
            <a:ext cx="1517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rgbClr val="FF0000"/>
                </a:solidFill>
              </a:rPr>
              <a:t>Causal links</a:t>
            </a:r>
          </a:p>
        </p:txBody>
      </p:sp>
      <p:sp>
        <p:nvSpPr>
          <p:cNvPr id="826412" name="Text Box 44"/>
          <p:cNvSpPr txBox="1">
            <a:spLocks noChangeArrowheads="1"/>
          </p:cNvSpPr>
          <p:nvPr/>
        </p:nvSpPr>
        <p:spPr bwMode="auto">
          <a:xfrm>
            <a:off x="5241925" y="849313"/>
            <a:ext cx="1212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6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6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6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26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6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6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2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2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2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2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1" grpId="0" animBg="1"/>
      <p:bldP spid="826372" grpId="0" animBg="1"/>
      <p:bldP spid="826373" grpId="0" animBg="1"/>
      <p:bldP spid="826374" grpId="0" animBg="1"/>
      <p:bldP spid="826375" grpId="0" animBg="1"/>
      <p:bldP spid="826376" grpId="0"/>
      <p:bldP spid="826377" grpId="0"/>
      <p:bldP spid="826378" grpId="0"/>
      <p:bldP spid="826379" grpId="0"/>
      <p:bldP spid="826394" grpId="0"/>
      <p:bldP spid="8264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Refining the Plan (1)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4040188" y="838200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054475" y="544988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End</a:t>
            </a:r>
            <a:endParaRPr lang="en-GB" b="1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765175" y="38496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Buy(Banana)</a:t>
            </a:r>
            <a:endParaRPr lang="en-GB" b="1"/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630613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Buy(Milk)</a:t>
            </a:r>
            <a:endParaRPr lang="en-GB" b="1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6496050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Buy(Drill)</a:t>
            </a:r>
            <a:endParaRPr lang="en-GB" b="1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1381125" y="4914900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2909888" y="4914900"/>
            <a:ext cx="1708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Have(Banana)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493553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Have(Milk)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658018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Have(Drill)</a:t>
            </a:r>
          </a:p>
        </p:txBody>
      </p:sp>
      <p:sp>
        <p:nvSpPr>
          <p:cNvPr id="19468" name="Text Box 16"/>
          <p:cNvSpPr txBox="1">
            <a:spLocks noChangeArrowheads="1"/>
          </p:cNvSpPr>
          <p:nvPr/>
        </p:nvSpPr>
        <p:spPr bwMode="auto">
          <a:xfrm>
            <a:off x="311150" y="3363913"/>
            <a:ext cx="704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/>
              <a:t>At(s)</a:t>
            </a:r>
          </a:p>
        </p:txBody>
      </p:sp>
      <p:sp>
        <p:nvSpPr>
          <p:cNvPr id="19469" name="Text Box 17"/>
          <p:cNvSpPr txBox="1">
            <a:spLocks noChangeArrowheads="1"/>
          </p:cNvSpPr>
          <p:nvPr/>
        </p:nvSpPr>
        <p:spPr bwMode="auto">
          <a:xfrm>
            <a:off x="3449638" y="3363913"/>
            <a:ext cx="704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/>
              <a:t>At(s)</a:t>
            </a:r>
          </a:p>
        </p:txBody>
      </p:sp>
      <p:sp>
        <p:nvSpPr>
          <p:cNvPr id="19470" name="Text Box 18"/>
          <p:cNvSpPr txBox="1">
            <a:spLocks noChangeArrowheads="1"/>
          </p:cNvSpPr>
          <p:nvPr/>
        </p:nvSpPr>
        <p:spPr bwMode="auto">
          <a:xfrm>
            <a:off x="6289675" y="3363913"/>
            <a:ext cx="704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/>
              <a:t>At(s)</a:t>
            </a:r>
          </a:p>
        </p:txBody>
      </p:sp>
      <p:sp>
        <p:nvSpPr>
          <p:cNvPr id="19471" name="Text Box 19"/>
          <p:cNvSpPr txBox="1">
            <a:spLocks noChangeArrowheads="1"/>
          </p:cNvSpPr>
          <p:nvPr/>
        </p:nvSpPr>
        <p:spPr bwMode="auto">
          <a:xfrm>
            <a:off x="7359650" y="3363913"/>
            <a:ext cx="15049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/>
              <a:t>Sells(s,Drill)</a:t>
            </a:r>
          </a:p>
        </p:txBody>
      </p:sp>
      <p:sp>
        <p:nvSpPr>
          <p:cNvPr id="19472" name="Text Box 20"/>
          <p:cNvSpPr txBox="1">
            <a:spLocks noChangeArrowheads="1"/>
          </p:cNvSpPr>
          <p:nvPr/>
        </p:nvSpPr>
        <p:spPr bwMode="auto">
          <a:xfrm>
            <a:off x="4254500" y="3363913"/>
            <a:ext cx="15049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/>
              <a:t>Sells(s,Milk)</a:t>
            </a:r>
          </a:p>
        </p:txBody>
      </p:sp>
      <p:sp>
        <p:nvSpPr>
          <p:cNvPr id="19473" name="Text Box 21"/>
          <p:cNvSpPr txBox="1">
            <a:spLocks noChangeArrowheads="1"/>
          </p:cNvSpPr>
          <p:nvPr/>
        </p:nvSpPr>
        <p:spPr bwMode="auto">
          <a:xfrm>
            <a:off x="1169988" y="3363913"/>
            <a:ext cx="18859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/>
              <a:t>Sells(s,Banana)</a:t>
            </a:r>
          </a:p>
        </p:txBody>
      </p:sp>
      <p:cxnSp>
        <p:nvCxnSpPr>
          <p:cNvPr id="818201" name="AutoShape 25"/>
          <p:cNvCxnSpPr>
            <a:cxnSpLocks noChangeShapeType="1"/>
          </p:cNvCxnSpPr>
          <p:nvPr/>
        </p:nvCxnSpPr>
        <p:spPr bwMode="auto">
          <a:xfrm rot="16200000" flipH="1">
            <a:off x="5324475" y="576263"/>
            <a:ext cx="2043113" cy="3532187"/>
          </a:xfrm>
          <a:prstGeom prst="curvedConnector3">
            <a:avLst>
              <a:gd name="adj1" fmla="val 77000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818202" name="AutoShape 26"/>
          <p:cNvCxnSpPr>
            <a:cxnSpLocks noChangeShapeType="1"/>
            <a:stCxn id="19459" idx="2"/>
            <a:endCxn id="19472" idx="0"/>
          </p:cNvCxnSpPr>
          <p:nvPr/>
        </p:nvCxnSpPr>
        <p:spPr bwMode="auto">
          <a:xfrm rot="16200000" flipH="1">
            <a:off x="3771900" y="2128838"/>
            <a:ext cx="2043113" cy="427037"/>
          </a:xfrm>
          <a:prstGeom prst="curvedConnector3">
            <a:avLst>
              <a:gd name="adj1" fmla="val 4964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818203" name="AutoShape 27"/>
          <p:cNvCxnSpPr>
            <a:cxnSpLocks noChangeShapeType="1"/>
            <a:stCxn id="19459" idx="2"/>
            <a:endCxn id="19473" idx="0"/>
          </p:cNvCxnSpPr>
          <p:nvPr/>
        </p:nvCxnSpPr>
        <p:spPr bwMode="auto">
          <a:xfrm rot="5400000">
            <a:off x="2324894" y="1108869"/>
            <a:ext cx="2043113" cy="2466975"/>
          </a:xfrm>
          <a:prstGeom prst="curvedConnector3">
            <a:avLst>
              <a:gd name="adj1" fmla="val 8002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19477" name="AutoShape 30"/>
          <p:cNvCxnSpPr>
            <a:cxnSpLocks noChangeShapeType="1"/>
            <a:stCxn id="19463" idx="2"/>
            <a:endCxn id="19467" idx="0"/>
          </p:cNvCxnSpPr>
          <p:nvPr/>
        </p:nvCxnSpPr>
        <p:spPr bwMode="auto">
          <a:xfrm rot="5400000">
            <a:off x="7073901" y="4527550"/>
            <a:ext cx="557212" cy="217487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19478" name="AutoShape 31"/>
          <p:cNvCxnSpPr>
            <a:cxnSpLocks noChangeShapeType="1"/>
            <a:stCxn id="19462" idx="2"/>
            <a:endCxn id="19466" idx="0"/>
          </p:cNvCxnSpPr>
          <p:nvPr/>
        </p:nvCxnSpPr>
        <p:spPr bwMode="auto">
          <a:xfrm rot="16200000" flipH="1">
            <a:off x="4818857" y="4134644"/>
            <a:ext cx="557212" cy="1003300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19479" name="AutoShape 32"/>
          <p:cNvCxnSpPr>
            <a:cxnSpLocks noChangeShapeType="1"/>
            <a:stCxn id="19461" idx="2"/>
            <a:endCxn id="19465" idx="0"/>
          </p:cNvCxnSpPr>
          <p:nvPr/>
        </p:nvCxnSpPr>
        <p:spPr bwMode="auto">
          <a:xfrm rot="16200000" flipH="1">
            <a:off x="2455863" y="3606800"/>
            <a:ext cx="582612" cy="2033588"/>
          </a:xfrm>
          <a:prstGeom prst="curvedConnector3">
            <a:avLst>
              <a:gd name="adj1" fmla="val 48773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sp>
        <p:nvSpPr>
          <p:cNvPr id="818210" name="Text Box 34"/>
          <p:cNvSpPr txBox="1">
            <a:spLocks noChangeArrowheads="1"/>
          </p:cNvSpPr>
          <p:nvPr/>
        </p:nvSpPr>
        <p:spPr bwMode="auto">
          <a:xfrm>
            <a:off x="6613525" y="582613"/>
            <a:ext cx="2438400" cy="660400"/>
          </a:xfrm>
          <a:prstGeom prst="rect">
            <a:avLst/>
          </a:prstGeom>
          <a:solidFill>
            <a:srgbClr val="FFFF00"/>
          </a:solidFill>
          <a:ln w="19050" algn="ctr">
            <a:solidFill>
              <a:schemeClr val="bg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chemeClr val="bg2"/>
                </a:solidFill>
              </a:rPr>
              <a:t>NB: all causal links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are also ordering links</a:t>
            </a:r>
          </a:p>
        </p:txBody>
      </p:sp>
      <p:sp>
        <p:nvSpPr>
          <p:cNvPr id="818212" name="Text Box 36"/>
          <p:cNvSpPr txBox="1">
            <a:spLocks noChangeArrowheads="1"/>
          </p:cNvSpPr>
          <p:nvPr/>
        </p:nvSpPr>
        <p:spPr bwMode="auto">
          <a:xfrm>
            <a:off x="7312025" y="2360613"/>
            <a:ext cx="1593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Ordering links</a:t>
            </a:r>
          </a:p>
        </p:txBody>
      </p:sp>
      <p:sp>
        <p:nvSpPr>
          <p:cNvPr id="19482" name="Text Box 37"/>
          <p:cNvSpPr txBox="1">
            <a:spLocks noChangeArrowheads="1"/>
          </p:cNvSpPr>
          <p:nvPr/>
        </p:nvSpPr>
        <p:spPr bwMode="auto">
          <a:xfrm>
            <a:off x="263525" y="4545013"/>
            <a:ext cx="14160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0000"/>
                </a:solidFill>
              </a:rPr>
              <a:t>Causal links</a:t>
            </a:r>
          </a:p>
        </p:txBody>
      </p:sp>
      <p:sp>
        <p:nvSpPr>
          <p:cNvPr id="19483" name="Text Box 38"/>
          <p:cNvSpPr txBox="1">
            <a:spLocks noChangeArrowheads="1"/>
          </p:cNvSpPr>
          <p:nvPr/>
        </p:nvSpPr>
        <p:spPr bwMode="auto">
          <a:xfrm>
            <a:off x="5165725" y="836613"/>
            <a:ext cx="1212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1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1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210" grpId="0" animBg="1"/>
      <p:bldP spid="8182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Refining the Plan (2)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040188" y="838200"/>
            <a:ext cx="1079500" cy="468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Start</a:t>
            </a:r>
            <a:endParaRPr lang="en-GB" b="1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4054475" y="5449888"/>
            <a:ext cx="10795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End</a:t>
            </a:r>
            <a:endParaRPr lang="en-GB" b="1"/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65175" y="38496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Buy(Banana)</a:t>
            </a:r>
            <a:endParaRPr lang="en-GB" b="1"/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3630613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Buy(Milk)</a:t>
            </a:r>
            <a:endParaRPr lang="en-GB" b="1"/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6496050" y="3875088"/>
            <a:ext cx="1930400" cy="46831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eaLnBrk="1" hangingPunct="1"/>
            <a:r>
              <a:rPr lang="de-DE" b="1"/>
              <a:t>Buy(Drill)</a:t>
            </a:r>
            <a:endParaRPr lang="en-GB" b="1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1381125" y="4914900"/>
            <a:ext cx="1212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2909888" y="4914900"/>
            <a:ext cx="1708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Have(Banana)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493553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Have(Milk)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580188" y="4914900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Have(Drill)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203200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3341688" y="3363913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At(SM)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6086475" y="3363913"/>
            <a:ext cx="1111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At(HWS)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7156450" y="3363913"/>
            <a:ext cx="1911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Sells(HWS,Drill)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4146550" y="3363913"/>
            <a:ext cx="1720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Sells(SM,Milk)</a:t>
            </a: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1062038" y="3363913"/>
            <a:ext cx="2101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Sells(SM,Banana)</a:t>
            </a:r>
          </a:p>
        </p:txBody>
      </p:sp>
      <p:cxnSp>
        <p:nvCxnSpPr>
          <p:cNvPr id="822290" name="AutoShape 18"/>
          <p:cNvCxnSpPr>
            <a:cxnSpLocks noChangeShapeType="1"/>
            <a:stCxn id="21507" idx="2"/>
            <a:endCxn id="21519" idx="0"/>
          </p:cNvCxnSpPr>
          <p:nvPr/>
        </p:nvCxnSpPr>
        <p:spPr bwMode="auto">
          <a:xfrm rot="16200000" flipH="1">
            <a:off x="5324475" y="576263"/>
            <a:ext cx="2043113" cy="3532187"/>
          </a:xfrm>
          <a:prstGeom prst="curvedConnector3">
            <a:avLst>
              <a:gd name="adj1" fmla="val 77000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822292" name="AutoShape 20"/>
          <p:cNvCxnSpPr>
            <a:cxnSpLocks noChangeShapeType="1"/>
            <a:stCxn id="21507" idx="2"/>
            <a:endCxn id="21520" idx="0"/>
          </p:cNvCxnSpPr>
          <p:nvPr/>
        </p:nvCxnSpPr>
        <p:spPr bwMode="auto">
          <a:xfrm rot="16200000" flipH="1">
            <a:off x="3771900" y="2128838"/>
            <a:ext cx="2043113" cy="427037"/>
          </a:xfrm>
          <a:prstGeom prst="curvedConnector3">
            <a:avLst>
              <a:gd name="adj1" fmla="val 4964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822293" name="AutoShape 21"/>
          <p:cNvCxnSpPr>
            <a:cxnSpLocks noChangeShapeType="1"/>
            <a:stCxn id="21507" idx="2"/>
            <a:endCxn id="21521" idx="0"/>
          </p:cNvCxnSpPr>
          <p:nvPr/>
        </p:nvCxnSpPr>
        <p:spPr bwMode="auto">
          <a:xfrm rot="5400000">
            <a:off x="2324894" y="1108869"/>
            <a:ext cx="2043113" cy="2466975"/>
          </a:xfrm>
          <a:prstGeom prst="curvedConnector3">
            <a:avLst>
              <a:gd name="adj1" fmla="val 78787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21525" name="AutoShape 22"/>
          <p:cNvCxnSpPr>
            <a:cxnSpLocks noChangeShapeType="1"/>
            <a:stCxn id="21511" idx="2"/>
            <a:endCxn id="21515" idx="0"/>
          </p:cNvCxnSpPr>
          <p:nvPr/>
        </p:nvCxnSpPr>
        <p:spPr bwMode="auto">
          <a:xfrm rot="5400000">
            <a:off x="7073901" y="4527550"/>
            <a:ext cx="557212" cy="217487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1526" name="AutoShape 23"/>
          <p:cNvCxnSpPr>
            <a:cxnSpLocks noChangeShapeType="1"/>
            <a:stCxn id="21510" idx="2"/>
            <a:endCxn id="21514" idx="0"/>
          </p:cNvCxnSpPr>
          <p:nvPr/>
        </p:nvCxnSpPr>
        <p:spPr bwMode="auto">
          <a:xfrm rot="16200000" flipH="1">
            <a:off x="4818857" y="4134644"/>
            <a:ext cx="557212" cy="1003300"/>
          </a:xfrm>
          <a:prstGeom prst="curvedConnector3">
            <a:avLst>
              <a:gd name="adj1" fmla="val 48718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1527" name="AutoShape 24"/>
          <p:cNvCxnSpPr>
            <a:cxnSpLocks noChangeShapeType="1"/>
            <a:stCxn id="21509" idx="2"/>
            <a:endCxn id="21513" idx="0"/>
          </p:cNvCxnSpPr>
          <p:nvPr/>
        </p:nvCxnSpPr>
        <p:spPr bwMode="auto">
          <a:xfrm rot="16200000" flipH="1">
            <a:off x="2455863" y="3606800"/>
            <a:ext cx="582612" cy="2033588"/>
          </a:xfrm>
          <a:prstGeom prst="curvedConnector3">
            <a:avLst>
              <a:gd name="adj1" fmla="val 48773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</p:cxnSp>
      <p:sp>
        <p:nvSpPr>
          <p:cNvPr id="21528" name="Text Box 25"/>
          <p:cNvSpPr txBox="1">
            <a:spLocks noChangeArrowheads="1"/>
          </p:cNvSpPr>
          <p:nvPr/>
        </p:nvSpPr>
        <p:spPr bwMode="auto">
          <a:xfrm>
            <a:off x="6613525" y="582613"/>
            <a:ext cx="2438400" cy="660400"/>
          </a:xfrm>
          <a:prstGeom prst="rect">
            <a:avLst/>
          </a:prstGeom>
          <a:solidFill>
            <a:srgbClr val="FFFF00"/>
          </a:solidFill>
          <a:ln w="19050" algn="ctr">
            <a:solidFill>
              <a:schemeClr val="bg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chemeClr val="bg2"/>
                </a:solidFill>
              </a:rPr>
              <a:t>NB: all causal links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are also ordering links</a:t>
            </a:r>
          </a:p>
        </p:txBody>
      </p:sp>
      <p:sp>
        <p:nvSpPr>
          <p:cNvPr id="21529" name="Text Box 27"/>
          <p:cNvSpPr txBox="1">
            <a:spLocks noChangeArrowheads="1"/>
          </p:cNvSpPr>
          <p:nvPr/>
        </p:nvSpPr>
        <p:spPr bwMode="auto">
          <a:xfrm>
            <a:off x="263525" y="4545013"/>
            <a:ext cx="14160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0000"/>
                </a:solidFill>
              </a:rPr>
              <a:t>Causal links</a:t>
            </a:r>
          </a:p>
        </p:txBody>
      </p:sp>
      <p:sp>
        <p:nvSpPr>
          <p:cNvPr id="21530" name="Text Box 28"/>
          <p:cNvSpPr txBox="1">
            <a:spLocks noChangeArrowheads="1"/>
          </p:cNvSpPr>
          <p:nvPr/>
        </p:nvSpPr>
        <p:spPr bwMode="auto">
          <a:xfrm>
            <a:off x="5178425" y="836613"/>
            <a:ext cx="1212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/>
              <a:t>At(Home)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2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2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AI-Lecture2003">
  <a:themeElements>
    <a:clrScheme name="2_AI-Lecture2003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2_AI-Lecture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AI-Lecture2003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I-Lecture2003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I-Lecture2003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I-Lecture2003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I-Lecture2003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I-Lecture2003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I-Lecture2003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I-Lecture2003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I-Lecture2003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AI-Lecture2003">
  <a:themeElements>
    <a:clrScheme name="3_AI-Lecture2003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3_AI-Lecture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AI-Lecture2003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I-Lecture2003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I-Lecture2003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I-Lecture2003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I-Lecture2003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I-Lecture2003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I-Lecture2003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I-Lecture2003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I-Lecture2003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AI-Lecture2003">
  <a:themeElements>
    <a:clrScheme name="4_AI-Lecture2003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4_AI-Lecture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AI-Lecture2003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I-Lecture2003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I-Lecture2003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I-Lecture2003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I-Lecture2003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I-Lecture2003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I-Lecture2003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I-Lecture2003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I-Lecture2003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AI-Lecture2003">
  <a:themeElements>
    <a:clrScheme name="5_AI-Lecture2003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5_AI-Lecture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AI-Lecture2003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I-Lecture2003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I-Lecture2003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I-Lecture2003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I-Lecture2003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I-Lecture2003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I-Lecture2003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I-Lecture2003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I-Lecture2003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KI.Master.Neu">
  <a:themeElements>
    <a:clrScheme name="KI.Master.Ne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I.Master.Neu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KI.Master.Ne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.Master.Ne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.Master.Ne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.Master.Ne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.Master.Ne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.Master.Ne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.Master.Ne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.Master.Ne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.Master.Ne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.Master.Ne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.Master.Ne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.Master.Ne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AI-Lecture2003</Template>
  <TotalTime>94</TotalTime>
  <Words>682</Words>
  <Application>Microsoft Office PowerPoint</Application>
  <PresentationFormat>On-screen Show (4:3)</PresentationFormat>
  <Paragraphs>270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Lucida Sans Unicode</vt:lpstr>
      <vt:lpstr>Verdana</vt:lpstr>
      <vt:lpstr>굴림</vt:lpstr>
      <vt:lpstr>Mirror</vt:lpstr>
      <vt:lpstr>Times New Roman</vt:lpstr>
      <vt:lpstr>Wingdings</vt:lpstr>
      <vt:lpstr>Symbol</vt:lpstr>
      <vt:lpstr>맑은 고딕</vt:lpstr>
      <vt:lpstr>Lucida Console</vt:lpstr>
      <vt:lpstr>2_AI-Lecture2003</vt:lpstr>
      <vt:lpstr>3_AI-Lecture2003</vt:lpstr>
      <vt:lpstr>4_AI-Lecture2003</vt:lpstr>
      <vt:lpstr>5_AI-Lecture2003</vt:lpstr>
      <vt:lpstr>KI.Master.Neu</vt:lpstr>
      <vt:lpstr>Slide 1</vt:lpstr>
      <vt:lpstr>Planning with state-space search</vt:lpstr>
      <vt:lpstr>Progression and regression</vt:lpstr>
      <vt:lpstr>Slide 4</vt:lpstr>
      <vt:lpstr>Transform Partial Order Plan into  Total-order Plan:</vt:lpstr>
      <vt:lpstr>Another Example</vt:lpstr>
      <vt:lpstr>Partial Order Planning</vt:lpstr>
      <vt:lpstr>Refining the Plan (1)</vt:lpstr>
      <vt:lpstr>Refining the Plan (2)</vt:lpstr>
      <vt:lpstr>Refining the Plan (3)</vt:lpstr>
      <vt:lpstr>Refining the Plan (4)</vt:lpstr>
      <vt:lpstr>Threats to Causal Links</vt:lpstr>
      <vt:lpstr>Threats to Causal Links: Demotion</vt:lpstr>
      <vt:lpstr>Slide 14</vt:lpstr>
      <vt:lpstr>Hierarchical Planning</vt:lpstr>
      <vt:lpstr>Hierarchical Planning </vt:lpstr>
      <vt:lpstr>Hierarchical Plan - Example</vt:lpstr>
      <vt:lpstr>Slide 18</vt:lpstr>
      <vt:lpstr>Slide 19</vt:lpstr>
      <vt:lpstr>Slide 20</vt:lpstr>
      <vt:lpstr>ADL - Action Definition Language</vt:lpstr>
      <vt:lpstr>From Russell &amp; Norvig, Chapter 11</vt:lpstr>
      <vt:lpstr>Conditional Planning</vt:lpstr>
      <vt:lpstr>Slide 24</vt:lpstr>
    </vt:vector>
  </TitlesOfParts>
  <Company>DFKI GmbH Saarbrücken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Chaper 4:Planning Part 2</dc:title>
  <dc:subject>AI-Lecture 2003</dc:subject>
  <dc:creator>Jörg H. Siekmann</dc:creator>
  <cp:keywords>Planning</cp:keywords>
  <dc:description>4.1 State based planning</dc:description>
  <cp:lastModifiedBy>Omkar</cp:lastModifiedBy>
  <cp:revision>353</cp:revision>
  <dcterms:created xsi:type="dcterms:W3CDTF">2003-04-18T14:04:29Z</dcterms:created>
  <dcterms:modified xsi:type="dcterms:W3CDTF">2017-09-27T03:35:00Z</dcterms:modified>
  <cp:category>Lecture, 2003</cp:category>
</cp:coreProperties>
</file>